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7" r:id="rId4"/>
    <p:sldId id="259" r:id="rId5"/>
    <p:sldId id="274" r:id="rId6"/>
    <p:sldId id="275" r:id="rId7"/>
    <p:sldId id="270" r:id="rId8"/>
    <p:sldId id="293" r:id="rId9"/>
    <p:sldId id="276" r:id="rId10"/>
    <p:sldId id="277" r:id="rId11"/>
    <p:sldId id="281" r:id="rId12"/>
    <p:sldId id="282" r:id="rId13"/>
    <p:sldId id="266" r:id="rId14"/>
    <p:sldId id="292" r:id="rId15"/>
    <p:sldId id="269" r:id="rId16"/>
    <p:sldId id="272" r:id="rId17"/>
    <p:sldId id="262" r:id="rId18"/>
    <p:sldId id="261" r:id="rId19"/>
    <p:sldId id="284" r:id="rId20"/>
    <p:sldId id="263" r:id="rId21"/>
    <p:sldId id="285" r:id="rId22"/>
    <p:sldId id="286" r:id="rId23"/>
    <p:sldId id="290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oučková Jitka" initials="KJ" lastIdx="1" clrIdx="0">
    <p:extLst>
      <p:ext uri="{19B8F6BF-5375-455C-9EA6-DF929625EA0E}">
        <p15:presenceInfo xmlns:p15="http://schemas.microsoft.com/office/powerpoint/2012/main" userId="S-1-5-21-2305692138-799105946-157749570-163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889" autoAdjust="0"/>
    <p:restoredTop sz="86433" autoAdjust="0"/>
  </p:normalViewPr>
  <p:slideViewPr>
    <p:cSldViewPr snapToGrid="0">
      <p:cViewPr varScale="1">
        <p:scale>
          <a:sx n="99" d="100"/>
          <a:sy n="99" d="100"/>
        </p:scale>
        <p:origin x="1776" y="78"/>
      </p:cViewPr>
      <p:guideLst/>
    </p:cSldViewPr>
  </p:slideViewPr>
  <p:outlineViewPr>
    <p:cViewPr>
      <p:scale>
        <a:sx n="33" d="100"/>
        <a:sy n="33" d="100"/>
      </p:scale>
      <p:origin x="0" y="-2075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7E44-ABA3-47DC-A530-8385C5B9625A}" type="datetimeFigureOut">
              <a:rPr lang="cs-CZ" smtClean="0"/>
              <a:t>30.10.2020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B21E3-5044-41B7-BEFA-42D117B59DB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38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21E3-5044-41B7-BEFA-42D117B59DB9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242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B21E3-5044-41B7-BEFA-42D117B59DB9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84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B21E3-5044-41B7-BEFA-42D117B59DB9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782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tlustos@af.czu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ro@af.czu.cz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programmes/erasmus-plus/opportunities/traineeships-students_en" TargetMode="External"/><Relationship Id="rId2" Type="http://schemas.openxmlformats.org/officeDocument/2006/relationships/hyperlink" Target="https://educaops.eu/cs/staze-erasmus-pro-studenty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f.czu.cz/cs/r-6782-mezinarodni-vztahy/r-6806-erasmus" TargetMode="External"/><Relationship Id="rId4" Type="http://schemas.openxmlformats.org/officeDocument/2006/relationships/hyperlink" Target="https://erasmusintern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u.cz/cs/r-7214-mezinarodni-vztahy/r-7251-zahranicni-mobility-erasmus/r-8422-pred-vyjezde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hyperlink" Target="https://www.czu.cz/cs/r-7214-mezinarodni-vztahy/r-7251-zahranicni-mobility-erasmus/r-8358-studijni-zahranicni-pobyty" TargetMode="External"/><Relationship Id="rId4" Type="http://schemas.openxmlformats.org/officeDocument/2006/relationships/hyperlink" Target="https://www.czu.cz/cs/r-7214-mezinarodni-vztahy/r-7251-zahranicni-mobility-erasmus/r-8647-pred-vyjezde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nculs.cz/" TargetMode="External"/><Relationship Id="rId2" Type="http://schemas.openxmlformats.org/officeDocument/2006/relationships/hyperlink" Target="http://www.pupen.cz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HkHqZwsf8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institutions-bodies_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65502" y="275496"/>
            <a:ext cx="7766936" cy="1266938"/>
          </a:xfrm>
        </p:spPr>
        <p:txBody>
          <a:bodyPr/>
          <a:lstStyle/>
          <a:p>
            <a:pPr algn="l"/>
            <a:r>
              <a:rPr lang="cs-CZ" sz="3600" b="1" dirty="0">
                <a:solidFill>
                  <a:srgbClr val="0070C0"/>
                </a:solidFill>
              </a:rPr>
              <a:t>Nabídka mezinárodních aktivit pro studenty FAPPZ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65502" y="1737852"/>
            <a:ext cx="8006744" cy="1474271"/>
          </a:xfrm>
        </p:spPr>
        <p:txBody>
          <a:bodyPr>
            <a:noAutofit/>
          </a:bodyPr>
          <a:lstStyle/>
          <a:p>
            <a:pPr algn="l"/>
            <a:r>
              <a:rPr lang="cs-CZ" sz="1600" b="1" dirty="0">
                <a:solidFill>
                  <a:srgbClr val="C00000"/>
                </a:solidFill>
              </a:rPr>
              <a:t>Prof. Ing. Pavel Tlustoš, CSc. </a:t>
            </a:r>
          </a:p>
          <a:p>
            <a:pPr algn="l"/>
            <a:r>
              <a:rPr lang="cs-CZ" sz="1600" dirty="0">
                <a:solidFill>
                  <a:schemeClr val="tx2"/>
                </a:solidFill>
              </a:rPr>
              <a:t>Proděkan pro mezinárodní vztahy </a:t>
            </a:r>
          </a:p>
          <a:p>
            <a:pPr algn="l"/>
            <a:r>
              <a:rPr lang="cs-CZ" sz="1600" dirty="0">
                <a:hlinkClick r:id="rId2"/>
              </a:rPr>
              <a:t>tlustos@af.czu.cz</a:t>
            </a:r>
            <a:endParaRPr lang="cs-CZ" sz="1600" dirty="0"/>
          </a:p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endParaRPr lang="cs-CZ" sz="16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465502" y="4017818"/>
            <a:ext cx="9590425" cy="2840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200" b="1" dirty="0">
                <a:solidFill>
                  <a:srgbClr val="C00000"/>
                </a:solidFill>
              </a:rPr>
              <a:t>  </a:t>
            </a:r>
          </a:p>
          <a:p>
            <a:pPr algn="l"/>
            <a:r>
              <a:rPr lang="cs-CZ" sz="2200" b="1" dirty="0">
                <a:solidFill>
                  <a:srgbClr val="C00000"/>
                </a:solidFill>
              </a:rPr>
              <a:t>    </a:t>
            </a:r>
          </a:p>
          <a:p>
            <a:pPr algn="l"/>
            <a:endParaRPr lang="cs-CZ" sz="2200" b="1" dirty="0">
              <a:solidFill>
                <a:srgbClr val="C00000"/>
              </a:solidFill>
            </a:endParaRPr>
          </a:p>
          <a:p>
            <a:pPr algn="l"/>
            <a:endParaRPr lang="cs-CZ" sz="2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wp.czu.cz/getPersonPhoto/200x257/343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944" y="4439889"/>
            <a:ext cx="1213871" cy="147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78" y="4344529"/>
            <a:ext cx="1213871" cy="14786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26" y="1493943"/>
            <a:ext cx="1234853" cy="1482214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297A98EC-E950-4867-AB01-0490C1EDFD52}"/>
              </a:ext>
            </a:extLst>
          </p:cNvPr>
          <p:cNvSpPr txBox="1">
            <a:spLocks/>
          </p:cNvSpPr>
          <p:nvPr/>
        </p:nvSpPr>
        <p:spPr>
          <a:xfrm>
            <a:off x="1465503" y="3297026"/>
            <a:ext cx="8006744" cy="7207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r>
              <a:rPr lang="cs-CZ" sz="1600" dirty="0">
                <a:solidFill>
                  <a:schemeClr val="tx2"/>
                </a:solidFill>
              </a:rPr>
              <a:t>International Relations Office (koordinace studijních výjezdů)</a:t>
            </a:r>
          </a:p>
          <a:p>
            <a:pPr algn="l"/>
            <a:r>
              <a:rPr lang="cs-CZ" sz="1600" b="1" dirty="0">
                <a:solidFill>
                  <a:srgbClr val="C00000"/>
                </a:solidFill>
              </a:rPr>
              <a:t>Ing. Jitka Kloučková				Ing. Dagmar Brožová</a:t>
            </a:r>
          </a:p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endParaRPr lang="cs-CZ" sz="1600" dirty="0">
              <a:solidFill>
                <a:srgbClr val="000000"/>
              </a:solidFill>
              <a:hlinkClick r:id="rId6"/>
            </a:endParaRPr>
          </a:p>
          <a:p>
            <a:pPr algn="l"/>
            <a:endParaRPr lang="cs-CZ" sz="1600" dirty="0"/>
          </a:p>
          <a:p>
            <a:pPr algn="l"/>
            <a:endParaRPr lang="cs-CZ" sz="1600" dirty="0"/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C7A7C9D1-C4BA-492A-A27E-9928FA806A50}"/>
              </a:ext>
            </a:extLst>
          </p:cNvPr>
          <p:cNvSpPr txBox="1">
            <a:spLocks/>
          </p:cNvSpPr>
          <p:nvPr/>
        </p:nvSpPr>
        <p:spPr>
          <a:xfrm>
            <a:off x="1467651" y="3841527"/>
            <a:ext cx="8006744" cy="30783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endParaRPr lang="cs-CZ" sz="1600" b="1" dirty="0">
              <a:solidFill>
                <a:srgbClr val="C00000"/>
              </a:solidFill>
            </a:endParaRPr>
          </a:p>
          <a:p>
            <a:pPr algn="l"/>
            <a:endParaRPr lang="cs-CZ" sz="1600" dirty="0">
              <a:solidFill>
                <a:srgbClr val="000000"/>
              </a:solidFill>
              <a:hlinkClick r:id="rId6"/>
            </a:endParaRPr>
          </a:p>
          <a:p>
            <a:pPr algn="l"/>
            <a:r>
              <a:rPr lang="cs-CZ" sz="1600" dirty="0">
                <a:solidFill>
                  <a:srgbClr val="000000"/>
                </a:solidFill>
                <a:hlinkClick r:id="rId6"/>
              </a:rPr>
              <a:t>iro@af.czu.cz</a:t>
            </a:r>
            <a:r>
              <a:rPr lang="cs-CZ" sz="1600" dirty="0">
                <a:solidFill>
                  <a:srgbClr val="000000"/>
                </a:solidFill>
              </a:rPr>
              <a:t>        </a:t>
            </a:r>
            <a:r>
              <a:rPr lang="cs-CZ" sz="1600" dirty="0">
                <a:solidFill>
                  <a:schemeClr val="tx2"/>
                </a:solidFill>
              </a:rPr>
              <a:t>kancelář A120 konzultace: Po – Pá: 8 – 11 hod</a:t>
            </a:r>
          </a:p>
          <a:p>
            <a:pPr algn="l"/>
            <a:endParaRPr lang="cs-CZ" sz="1600" dirty="0"/>
          </a:p>
          <a:p>
            <a:pPr algn="l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65156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787" y="5021919"/>
            <a:ext cx="6453664" cy="183608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282634"/>
            <a:ext cx="10262214" cy="6370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ERASMUS+ 	  </a:t>
            </a:r>
            <a:r>
              <a:rPr lang="cs-CZ" b="1" dirty="0">
                <a:solidFill>
                  <a:srgbClr val="0070C0"/>
                </a:solidFill>
              </a:rPr>
              <a:t>jak vyjet – krok za krokem</a:t>
            </a: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750434" y="1039092"/>
            <a:ext cx="8393566" cy="694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rgbClr val="C00000"/>
                </a:solidFill>
              </a:rPr>
              <a:t>Studijní pobyt i praktická stáž</a:t>
            </a:r>
            <a:endParaRPr lang="cs-CZ" sz="32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77334" y="1733910"/>
            <a:ext cx="8876974" cy="3571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spcBef>
                <a:spcPts val="600"/>
              </a:spcBef>
            </a:pPr>
            <a:r>
              <a:rPr lang="cs-CZ" sz="2400" dirty="0">
                <a:solidFill>
                  <a:srgbClr val="00B0F0"/>
                </a:solidFill>
              </a:rPr>
              <a:t>1. </a:t>
            </a:r>
            <a:r>
              <a:rPr lang="cs-CZ" sz="2400" dirty="0">
                <a:solidFill>
                  <a:srgbClr val="C00000"/>
                </a:solidFill>
              </a:rPr>
              <a:t>Sledujte vyhlášení výběrového řízení: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Emailem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studentům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Aktuality - fakultní </a:t>
            </a:r>
            <a:r>
              <a:rPr lang="cs-CZ" sz="2400" dirty="0">
                <a:solidFill>
                  <a:srgbClr val="C00000"/>
                </a:solidFill>
              </a:rPr>
              <a:t>web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Fakultní FB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dirty="0">
                <a:solidFill>
                  <a:schemeClr val="tx2"/>
                </a:solidFill>
              </a:rPr>
              <a:t>Na praktickou stáž je možné se přihlásit i individuálně v průběhu roku (více informací na IRO fakulty).</a:t>
            </a:r>
          </a:p>
        </p:txBody>
      </p:sp>
      <p:sp>
        <p:nvSpPr>
          <p:cNvPr id="16" name="Oválný bublinový popisek 15"/>
          <p:cNvSpPr/>
          <p:nvPr/>
        </p:nvSpPr>
        <p:spPr>
          <a:xfrm>
            <a:off x="802773" y="5492284"/>
            <a:ext cx="2314575" cy="895350"/>
          </a:xfrm>
          <a:prstGeom prst="wedgeEllipseCallout">
            <a:avLst>
              <a:gd name="adj1" fmla="val 129373"/>
              <a:gd name="adj2" fmla="val 16756"/>
            </a:avLst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1. patro, kancelář č.120</a:t>
            </a:r>
          </a:p>
        </p:txBody>
      </p:sp>
    </p:spTree>
    <p:extLst>
      <p:ext uri="{BB962C8B-B14F-4D97-AF65-F5344CB8AC3E}">
        <p14:creationId xmlns:p14="http://schemas.microsoft.com/office/powerpoint/2010/main" val="388606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282634"/>
            <a:ext cx="10262214" cy="6370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ERASMUS+ 	  </a:t>
            </a:r>
            <a:r>
              <a:rPr lang="cs-CZ" b="1" dirty="0">
                <a:solidFill>
                  <a:srgbClr val="0070C0"/>
                </a:solidFill>
              </a:rPr>
              <a:t>jak vyjet – krok za krokem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81750" y="1743794"/>
            <a:ext cx="4557799" cy="1773129"/>
          </a:xfrm>
        </p:spPr>
        <p:txBody>
          <a:bodyPr>
            <a:noAutofit/>
          </a:bodyPr>
          <a:lstStyle/>
          <a:p>
            <a:pPr marL="361950" indent="-361950">
              <a:spcBef>
                <a:spcPts val="0"/>
              </a:spcBef>
            </a:pPr>
            <a:r>
              <a:rPr lang="cs-CZ" sz="2200" dirty="0">
                <a:solidFill>
                  <a:srgbClr val="00B0F0"/>
                </a:solidFill>
              </a:rPr>
              <a:t>2. </a:t>
            </a:r>
            <a:r>
              <a:rPr lang="cs-CZ" sz="2200" dirty="0">
                <a:solidFill>
                  <a:srgbClr val="C00000"/>
                </a:solidFill>
              </a:rPr>
              <a:t>Student si stáž hledá sám. Vyberte </a:t>
            </a:r>
            <a:r>
              <a:rPr lang="cs-CZ" sz="2200" dirty="0">
                <a:solidFill>
                  <a:schemeClr val="tx1"/>
                </a:solidFill>
              </a:rPr>
              <a:t>si zahraniční </a:t>
            </a:r>
            <a:r>
              <a:rPr lang="cs-CZ" sz="2200" dirty="0">
                <a:solidFill>
                  <a:srgbClr val="C00000"/>
                </a:solidFill>
              </a:rPr>
              <a:t>instituci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kde byste chtěli pracovat a </a:t>
            </a:r>
            <a:r>
              <a:rPr lang="cs-CZ" sz="2200" dirty="0">
                <a:solidFill>
                  <a:srgbClr val="C00000"/>
                </a:solidFill>
              </a:rPr>
              <a:t>domluvte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na </a:t>
            </a:r>
            <a:r>
              <a:rPr lang="cs-CZ" sz="2200" dirty="0">
                <a:solidFill>
                  <a:srgbClr val="C00000"/>
                </a:solidFill>
              </a:rPr>
              <a:t>spolupráci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200" dirty="0">
                <a:solidFill>
                  <a:srgbClr val="C00000"/>
                </a:solidFill>
              </a:rPr>
              <a:t>a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pracovním </a:t>
            </a:r>
            <a:r>
              <a:rPr lang="cs-CZ" sz="2200" dirty="0">
                <a:solidFill>
                  <a:srgbClr val="C00000"/>
                </a:solidFill>
              </a:rPr>
              <a:t>plánu</a:t>
            </a: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ea typeface="+mn-lt"/>
                <a:cs typeface="+mn-lt"/>
                <a:hlinkClick r:id="rId2"/>
              </a:rPr>
              <a:t>https://educaops.eu/cs/staze-erasmus-pro-studenty/</a:t>
            </a:r>
            <a:endParaRPr lang="cs-CZ" sz="1800" dirty="0">
              <a:ea typeface="+mn-lt"/>
              <a:cs typeface="+mn-lt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ea typeface="+mn-lt"/>
                <a:cs typeface="+mn-lt"/>
                <a:hlinkClick r:id="rId3"/>
              </a:rPr>
              <a:t>https://ec.europa.eu/programmes/erasmus-plus/opportunities/traineeships-students_en</a:t>
            </a:r>
            <a:endParaRPr lang="cs-CZ" sz="1800" dirty="0">
              <a:ea typeface="+mn-lt"/>
              <a:cs typeface="+mn-lt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ea typeface="+mn-lt"/>
                <a:cs typeface="+mn-lt"/>
                <a:hlinkClick r:id="rId4"/>
              </a:rPr>
              <a:t>https://erasmusintern</a:t>
            </a:r>
            <a:r>
              <a:rPr lang="cs-CZ" sz="2200" dirty="0">
                <a:ea typeface="+mn-lt"/>
                <a:cs typeface="+mn-lt"/>
                <a:hlinkClick r:id="rId4"/>
              </a:rPr>
              <a:t>.org/</a:t>
            </a:r>
            <a:r>
              <a:rPr lang="cs-CZ" sz="2200" dirty="0">
                <a:ea typeface="+mn-lt"/>
                <a:cs typeface="+mn-lt"/>
              </a:rPr>
              <a:t> </a:t>
            </a:r>
            <a:endParaRPr lang="en-US" sz="2200" dirty="0">
              <a:ea typeface="+mn-lt"/>
              <a:cs typeface="+mn-lt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1800" dirty="0">
              <a:ea typeface="+mn-lt"/>
              <a:cs typeface="+mn-lt"/>
              <a:hlinkClick r:id="rId2"/>
            </a:endParaRPr>
          </a:p>
          <a:p>
            <a:pPr marL="361950" indent="-36195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cs-CZ" sz="2200" dirty="0">
              <a:ea typeface="+mn-lt"/>
              <a:cs typeface="+mn-lt"/>
            </a:endParaRPr>
          </a:p>
          <a:p>
            <a:pPr marL="361950" indent="-361950">
              <a:spcBef>
                <a:spcPts val="0"/>
              </a:spcBef>
            </a:pPr>
            <a:endParaRPr lang="cs-CZ" sz="2200" dirty="0">
              <a:solidFill>
                <a:srgbClr val="C00000"/>
              </a:solidFill>
            </a:endParaRPr>
          </a:p>
          <a:p>
            <a:endParaRPr lang="cs-CZ" sz="2200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677335" y="1039092"/>
            <a:ext cx="4153457" cy="694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rgbClr val="C00000"/>
                </a:solidFill>
              </a:rPr>
              <a:t>Studijní pobyt</a:t>
            </a:r>
            <a:endParaRPr lang="cs-CZ" sz="32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6381750" y="1039092"/>
            <a:ext cx="4153457" cy="55649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rgbClr val="C00000"/>
                </a:solidFill>
              </a:rPr>
              <a:t>Praktická stáž</a:t>
            </a:r>
            <a:endParaRPr lang="cs-CZ" sz="3200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77335" y="1733910"/>
            <a:ext cx="5704415" cy="49716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20000"/>
              </a:lnSpc>
              <a:spcBef>
                <a:spcPts val="0"/>
              </a:spcBef>
            </a:pPr>
            <a:r>
              <a:rPr lang="cs-CZ" sz="5400" dirty="0">
                <a:solidFill>
                  <a:srgbClr val="00B0F0"/>
                </a:solidFill>
              </a:rPr>
              <a:t>2. </a:t>
            </a:r>
            <a:r>
              <a:rPr lang="cs-CZ" sz="5100" dirty="0">
                <a:solidFill>
                  <a:srgbClr val="C00000"/>
                </a:solidFill>
              </a:rPr>
              <a:t>Vyberte </a:t>
            </a:r>
            <a:r>
              <a:rPr lang="cs-CZ" sz="5100" dirty="0">
                <a:solidFill>
                  <a:schemeClr val="tx1"/>
                </a:solidFill>
              </a:rPr>
              <a:t>si</a:t>
            </a:r>
            <a:r>
              <a:rPr lang="cs-CZ" sz="5100" dirty="0">
                <a:solidFill>
                  <a:srgbClr val="C00000"/>
                </a:solidFill>
              </a:rPr>
              <a:t> </a:t>
            </a:r>
            <a:r>
              <a:rPr lang="cs-CZ" sz="5100" dirty="0">
                <a:solidFill>
                  <a:schemeClr val="tx1"/>
                </a:solidFill>
              </a:rPr>
              <a:t>zahraniční</a:t>
            </a:r>
            <a:r>
              <a:rPr lang="cs-CZ" sz="5100" dirty="0">
                <a:solidFill>
                  <a:srgbClr val="C00000"/>
                </a:solidFill>
              </a:rPr>
              <a:t> univerzitu</a:t>
            </a:r>
            <a:r>
              <a:rPr lang="cs-CZ" sz="5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na které byste chtěli studovat + jednu náhradní variantu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4600" dirty="0">
                <a:solidFill>
                  <a:srgbClr val="C00000"/>
                </a:solidFill>
              </a:rPr>
              <a:t>Seznam</a:t>
            </a:r>
            <a:r>
              <a:rPr lang="cs-CZ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partnerských univerzit fakulty naleznete na: </a:t>
            </a:r>
            <a:r>
              <a:rPr lang="cs-CZ" sz="46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ZDE</a:t>
            </a:r>
            <a:endParaRPr lang="cs-CZ" sz="4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FAPPZ má uzavřeno více než 80 smluv s evropskými univerzitami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Seznam univerzit s </a:t>
            </a:r>
            <a:r>
              <a:rPr lang="cs-CZ" sz="4600" dirty="0">
                <a:solidFill>
                  <a:srgbClr val="C00000"/>
                </a:solidFill>
              </a:rPr>
              <a:t>konkrétními</a:t>
            </a:r>
            <a:r>
              <a:rPr lang="cs-CZ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4600" dirty="0">
                <a:solidFill>
                  <a:srgbClr val="C00000"/>
                </a:solidFill>
              </a:rPr>
              <a:t>obory</a:t>
            </a:r>
            <a:r>
              <a:rPr lang="cs-CZ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doporučené katedrami poskytne </a:t>
            </a:r>
            <a:r>
              <a:rPr lang="cs-CZ" sz="4600" dirty="0">
                <a:solidFill>
                  <a:srgbClr val="C00000"/>
                </a:solidFill>
              </a:rPr>
              <a:t>IRO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cs-CZ" sz="4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Výjimečně je možné se hlásit i na jiné než naší fakultě, pokud FAPPZ nemá s Vámi vybranou univerzitou smlouvu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8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282634"/>
            <a:ext cx="10262214" cy="6370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ERASMUS+ 	  </a:t>
            </a:r>
            <a:r>
              <a:rPr lang="cs-CZ" b="1" dirty="0">
                <a:solidFill>
                  <a:srgbClr val="0070C0"/>
                </a:solidFill>
              </a:rPr>
              <a:t>jak vyjet – krok za krokem</a:t>
            </a: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543983" y="2330289"/>
            <a:ext cx="4153457" cy="501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C00000"/>
                </a:solidFill>
              </a:rPr>
              <a:t>Studijní pobyt</a:t>
            </a:r>
            <a:endParaRPr lang="cs-CZ" sz="2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5425823" y="2330289"/>
            <a:ext cx="4153457" cy="5011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solidFill>
                  <a:srgbClr val="C00000"/>
                </a:solidFill>
              </a:rPr>
              <a:t>Praktická stáž</a:t>
            </a:r>
            <a:endParaRPr lang="cs-CZ" sz="2400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77335" y="1025008"/>
            <a:ext cx="9854977" cy="13862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>
                <a:solidFill>
                  <a:srgbClr val="00B0F0"/>
                </a:solidFill>
              </a:rPr>
              <a:t>3.</a:t>
            </a:r>
            <a:r>
              <a:rPr lang="cs-CZ" sz="2400" dirty="0">
                <a:solidFill>
                  <a:srgbClr val="C00000"/>
                </a:solidFill>
              </a:rPr>
              <a:t> Odevzdejte přihlášku do výběrového řízení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IRO fakulty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DEADLINE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cs-CZ" sz="2400" dirty="0">
                <a:solidFill>
                  <a:srgbClr val="C00000"/>
                </a:solidFill>
              </a:rPr>
              <a:t>15. 2. 2021 – ZS 2021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Přihláška musí obsahovat:</a:t>
            </a:r>
            <a:endParaRPr lang="cs-CZ" dirty="0"/>
          </a:p>
        </p:txBody>
      </p:sp>
      <p:sp>
        <p:nvSpPr>
          <p:cNvPr id="8" name="Zástupný symbol pro text 2"/>
          <p:cNvSpPr txBox="1">
            <a:spLocks/>
          </p:cNvSpPr>
          <p:nvPr/>
        </p:nvSpPr>
        <p:spPr>
          <a:xfrm>
            <a:off x="333375" y="2917211"/>
            <a:ext cx="4829175" cy="3638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lvl="2" indent="-447675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Životopis</a:t>
            </a:r>
          </a:p>
          <a:p>
            <a:pPr marL="714375" lvl="2" indent="-447675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Motivační dopis v anglickém jazyce </a:t>
            </a:r>
          </a:p>
          <a:p>
            <a:pPr marL="714375" lvl="2" indent="-447675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Výpis studijních výsledků dosavadního studia</a:t>
            </a:r>
          </a:p>
          <a:p>
            <a:pPr marL="714375" lvl="2" indent="-447675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Jazykový certifikát výhodou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6297">
            <a:off x="9247649" y="1085051"/>
            <a:ext cx="2569326" cy="1666839"/>
          </a:xfrm>
          <a:prstGeom prst="rect">
            <a:avLst/>
          </a:prstGeom>
        </p:spPr>
      </p:pic>
      <p:sp>
        <p:nvSpPr>
          <p:cNvPr id="9" name="Zástupný symbol pro text 2"/>
          <p:cNvSpPr txBox="1">
            <a:spLocks/>
          </p:cNvSpPr>
          <p:nvPr/>
        </p:nvSpPr>
        <p:spPr>
          <a:xfrm>
            <a:off x="5425823" y="2917211"/>
            <a:ext cx="5696185" cy="2809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2" indent="-3619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Životopis</a:t>
            </a:r>
          </a:p>
          <a:p>
            <a:pPr marL="361950" lvl="2" indent="-3619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Motivační dopis v anglickém jazyce obsahující:</a:t>
            </a:r>
          </a:p>
          <a:p>
            <a:pPr marL="819150" lvl="3" indent="-361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Název instituce + cílové země</a:t>
            </a:r>
          </a:p>
          <a:p>
            <a:pPr marL="819150" lvl="3" indent="-361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Pracovní náplň</a:t>
            </a:r>
          </a:p>
          <a:p>
            <a:pPr marL="819150" lvl="3" indent="-3619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Předpokládaný termín stáže</a:t>
            </a:r>
          </a:p>
          <a:p>
            <a:pPr marL="361950" lvl="2" indent="-36195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Souhlas školitele z FAPPZ s výjezdem    (u PhD studentů)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49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335" y="1229853"/>
            <a:ext cx="9896454" cy="13037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400" dirty="0">
                <a:solidFill>
                  <a:srgbClr val="00B0F0"/>
                </a:solidFill>
              </a:rPr>
              <a:t>4. </a:t>
            </a:r>
            <a:r>
              <a:rPr lang="cs-CZ" sz="2400" dirty="0">
                <a:solidFill>
                  <a:srgbClr val="C00000"/>
                </a:solidFill>
              </a:rPr>
              <a:t>Oznámení výsledků výběrového řízení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Emailem studentům</a:t>
            </a: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677335" y="3987465"/>
            <a:ext cx="9896454" cy="1498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Více informací: </a:t>
            </a:r>
          </a:p>
          <a:p>
            <a:pPr>
              <a:spcBef>
                <a:spcPts val="0"/>
              </a:spcBef>
            </a:pPr>
            <a:endParaRPr lang="cs-CZ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9625" indent="-3619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Studijní pobyty: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ZDE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9625" indent="-3619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Praktické stáže: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ZDE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hlinkClick r:id="rId5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hlinkClick r:id="rId5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sz="1800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94455" y="278435"/>
            <a:ext cx="10262214" cy="637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>
                <a:solidFill>
                  <a:srgbClr val="C00000"/>
                </a:solidFill>
              </a:rPr>
              <a:t>ERASMUS+       </a:t>
            </a:r>
            <a:r>
              <a:rPr lang="cs-CZ" b="1" dirty="0">
                <a:solidFill>
                  <a:srgbClr val="0070C0"/>
                </a:solidFill>
              </a:rPr>
              <a:t>jak vyjet – krok za krokem</a:t>
            </a:r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677335" y="2847976"/>
            <a:ext cx="9896454" cy="13730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spcBef>
                <a:spcPts val="0"/>
              </a:spcBef>
            </a:pPr>
            <a:r>
              <a:rPr lang="cs-CZ" sz="2400" dirty="0">
                <a:solidFill>
                  <a:srgbClr val="00B0F0"/>
                </a:solidFill>
              </a:rPr>
              <a:t>5.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Úspěšní uchazeči jsou poté </a:t>
            </a:r>
            <a:r>
              <a:rPr lang="cs-CZ" sz="2400" dirty="0">
                <a:solidFill>
                  <a:srgbClr val="C00000"/>
                </a:solidFill>
              </a:rPr>
              <a:t>kontaktováni Zahraničním oddělením rektorátu </a:t>
            </a:r>
            <a:r>
              <a:rPr lang="cs-CZ" sz="2400" dirty="0">
                <a:solidFill>
                  <a:schemeClr val="tx2"/>
                </a:solidFill>
              </a:rPr>
              <a:t>(a příp. i zahraniční univerzitou),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nimiž řeší další kroky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750">
            <a:off x="5591174" y="4019549"/>
            <a:ext cx="3657600" cy="1247775"/>
          </a:xfrm>
          <a:prstGeom prst="rect">
            <a:avLst/>
          </a:prstGeom>
        </p:spPr>
      </p:pic>
      <p:sp>
        <p:nvSpPr>
          <p:cNvPr id="9" name="Zástupný symbol pro text 2">
            <a:extLst>
              <a:ext uri="{FF2B5EF4-FFF2-40B4-BE49-F238E27FC236}">
                <a16:creationId xmlns:a16="http://schemas.microsoft.com/office/drawing/2014/main" id="{D63EAC01-6B33-4239-8776-74DCC4FDE313}"/>
              </a:ext>
            </a:extLst>
          </p:cNvPr>
          <p:cNvSpPr txBox="1">
            <a:spLocks/>
          </p:cNvSpPr>
          <p:nvPr/>
        </p:nvSpPr>
        <p:spPr>
          <a:xfrm>
            <a:off x="704609" y="5631786"/>
            <a:ext cx="9896454" cy="14989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cs-CZ" sz="2400" dirty="0">
                <a:solidFill>
                  <a:srgbClr val="C00000"/>
                </a:solidFill>
              </a:rPr>
              <a:t>NOVĚ: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 návratu ze studijního pobytu nyní </a:t>
            </a:r>
            <a:r>
              <a:rPr lang="cs-CZ" sz="2400" dirty="0">
                <a:solidFill>
                  <a:srgbClr val="C00000"/>
                </a:solidFill>
              </a:rPr>
              <a:t>snadnější uznávání předmětů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absolvovaných v zahraničí – proděkanem pro pedagogiku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hlinkClick r:id="rId5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  <a:hlinkClick r:id="rId5"/>
            </a:endParaRP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124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21323"/>
            <a:ext cx="11080912" cy="13208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Erasmus + </a:t>
            </a:r>
            <a:r>
              <a:rPr lang="cs-CZ" sz="2800" b="1" dirty="0">
                <a:solidFill>
                  <a:srgbClr val="0070C0"/>
                </a:solidFill>
              </a:rPr>
              <a:t>		</a:t>
            </a:r>
            <a:br>
              <a:rPr lang="cs-CZ" sz="2800" b="1" dirty="0">
                <a:solidFill>
                  <a:srgbClr val="0070C0"/>
                </a:solidFill>
              </a:rPr>
            </a:br>
            <a:r>
              <a:rPr lang="cs-CZ" sz="2800" b="1" dirty="0">
                <a:solidFill>
                  <a:srgbClr val="0070C0"/>
                </a:solidFill>
              </a:rPr>
              <a:t>Kontaktní osoby na Oddělení mezinárodních vztahů rektorátu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71" r="5572" b="1"/>
          <a:stretch/>
        </p:blipFill>
        <p:spPr>
          <a:xfrm>
            <a:off x="794621" y="4036645"/>
            <a:ext cx="1299549" cy="1641171"/>
          </a:xfrm>
          <a:prstGeom prst="rect">
            <a:avLst/>
          </a:prstGeom>
          <a:effectLst/>
        </p:spPr>
      </p:pic>
      <p:sp>
        <p:nvSpPr>
          <p:cNvPr id="7" name="TextovéPole 6"/>
          <p:cNvSpPr txBox="1"/>
          <p:nvPr/>
        </p:nvSpPr>
        <p:spPr>
          <a:xfrm>
            <a:off x="2130615" y="4061366"/>
            <a:ext cx="4354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Ing</a:t>
            </a:r>
            <a:r>
              <a:rPr lang="en-US" b="1" dirty="0">
                <a:solidFill>
                  <a:srgbClr val="C00000"/>
                </a:solidFill>
              </a:rPr>
              <a:t>. Lukáš Pospíšil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</a:rPr>
              <a:t>i</a:t>
            </a:r>
            <a:r>
              <a:rPr lang="en-US" dirty="0" err="1">
                <a:solidFill>
                  <a:schemeClr val="tx2"/>
                </a:solidFill>
              </a:rPr>
              <a:t>nstitucionální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koordinátor</a:t>
            </a:r>
            <a:r>
              <a:rPr lang="cs-CZ" dirty="0">
                <a:solidFill>
                  <a:schemeClr val="tx2"/>
                </a:solidFill>
              </a:rPr>
              <a:t> pro praktické stáže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schemeClr val="tx2"/>
                </a:solidFill>
              </a:rPr>
              <a:t>předávání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dokumentů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praktické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stáže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094171" y="1863973"/>
            <a:ext cx="3803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Ing</a:t>
            </a:r>
            <a:r>
              <a:rPr lang="en-US" b="1" dirty="0">
                <a:solidFill>
                  <a:srgbClr val="C00000"/>
                </a:solidFill>
              </a:rPr>
              <a:t>. Radka Kalousová</a:t>
            </a:r>
            <a:endParaRPr lang="en-US" b="1" dirty="0">
              <a:solidFill>
                <a:srgbClr val="C00000"/>
              </a:solidFill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chemeClr val="tx2"/>
                </a:solidFill>
              </a:rPr>
              <a:t>u</a:t>
            </a:r>
            <a:r>
              <a:rPr lang="en-US" dirty="0" err="1">
                <a:solidFill>
                  <a:schemeClr val="tx2"/>
                </a:solidFill>
              </a:rPr>
              <a:t>niverzitní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koordinátorka</a:t>
            </a:r>
            <a:r>
              <a:rPr lang="en-US" dirty="0">
                <a:solidFill>
                  <a:schemeClr val="tx2"/>
                </a:solidFill>
              </a:rPr>
              <a:t> pro stud</a:t>
            </a:r>
            <a:r>
              <a:rPr lang="cs-CZ" dirty="0" err="1">
                <a:solidFill>
                  <a:schemeClr val="tx2"/>
                </a:solidFill>
              </a:rPr>
              <a:t>ijní</a:t>
            </a:r>
            <a:r>
              <a:rPr lang="cs-CZ" dirty="0">
                <a:solidFill>
                  <a:schemeClr val="tx2"/>
                </a:solidFill>
              </a:rPr>
              <a:t> pobyty </a:t>
            </a:r>
            <a:r>
              <a:rPr lang="en-US" dirty="0">
                <a:solidFill>
                  <a:schemeClr val="tx2"/>
                </a:solidFill>
              </a:rPr>
              <a:t>do </a:t>
            </a:r>
            <a:r>
              <a:rPr lang="en-US" dirty="0" err="1">
                <a:solidFill>
                  <a:schemeClr val="tx2"/>
                </a:solidFill>
              </a:rPr>
              <a:t>Španělska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Portugalska</a:t>
            </a:r>
            <a:r>
              <a:rPr lang="en-US" dirty="0">
                <a:solidFill>
                  <a:schemeClr val="tx2"/>
                </a:solidFill>
              </a:rPr>
              <a:t>,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Itálie</a:t>
            </a:r>
            <a:r>
              <a:rPr lang="en-US" dirty="0">
                <a:solidFill>
                  <a:schemeClr val="tx2"/>
                </a:solidFill>
              </a:rPr>
              <a:t>, Francie, </a:t>
            </a:r>
            <a:r>
              <a:rPr lang="en-US" dirty="0" err="1">
                <a:solidFill>
                  <a:schemeClr val="tx2"/>
                </a:solidFill>
              </a:rPr>
              <a:t>Belgie</a:t>
            </a:r>
            <a:r>
              <a:rPr lang="en-US" dirty="0">
                <a:solidFill>
                  <a:schemeClr val="tx2"/>
                </a:solidFill>
              </a:rPr>
              <a:t>,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Lucemburska</a:t>
            </a:r>
            <a:r>
              <a:rPr lang="cs-CZ" dirty="0">
                <a:solidFill>
                  <a:schemeClr val="tx2"/>
                </a:solidFill>
              </a:rPr>
              <a:t> a </a:t>
            </a:r>
            <a:r>
              <a:rPr lang="en-US" dirty="0" err="1">
                <a:solidFill>
                  <a:schemeClr val="tx2"/>
                </a:solidFill>
              </a:rPr>
              <a:t>Andor</a:t>
            </a:r>
            <a:r>
              <a:rPr lang="cs-CZ" dirty="0">
                <a:solidFill>
                  <a:schemeClr val="tx2"/>
                </a:solidFill>
              </a:rPr>
              <a:t>r</a:t>
            </a:r>
            <a:r>
              <a:rPr lang="en-US" dirty="0">
                <a:solidFill>
                  <a:schemeClr val="tx2"/>
                </a:solidFill>
              </a:rPr>
              <a:t>y </a:t>
            </a:r>
            <a:endParaRPr lang="en-US" dirty="0">
              <a:solidFill>
                <a:schemeClr val="tx2"/>
              </a:solidFill>
              <a:cs typeface="Calibri"/>
            </a:endParaRPr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580572" y="1873596"/>
            <a:ext cx="2665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a typeface="+mn-lt"/>
                <a:cs typeface="+mn-lt"/>
              </a:rPr>
              <a:t>Ing. Adam Vacek</a:t>
            </a:r>
            <a:endParaRPr lang="en-US" dirty="0">
              <a:solidFill>
                <a:srgbClr val="C00000"/>
              </a:solidFill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2"/>
                </a:solidFill>
                <a:ea typeface="+mn-lt"/>
                <a:cs typeface="+mn-lt"/>
              </a:rPr>
              <a:t>u</a:t>
            </a:r>
            <a:r>
              <a:rPr lang="sv-SE" dirty="0">
                <a:solidFill>
                  <a:schemeClr val="tx2"/>
                </a:solidFill>
                <a:ea typeface="+mn-lt"/>
                <a:cs typeface="+mn-lt"/>
              </a:rPr>
              <a:t>niverzitní koordináto</a:t>
            </a:r>
            <a:r>
              <a:rPr lang="cs-CZ" dirty="0">
                <a:solidFill>
                  <a:schemeClr val="tx2"/>
                </a:solidFill>
                <a:ea typeface="+mn-lt"/>
                <a:cs typeface="+mn-lt"/>
              </a:rPr>
              <a:t>r p</a:t>
            </a:r>
            <a:r>
              <a:rPr lang="sv-SE" dirty="0">
                <a:solidFill>
                  <a:schemeClr val="tx2"/>
                </a:solidFill>
                <a:ea typeface="+mn-lt"/>
                <a:cs typeface="+mn-lt"/>
              </a:rPr>
              <a:t>ro</a:t>
            </a:r>
            <a:r>
              <a:rPr lang="cs-CZ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sv-SE" dirty="0">
                <a:solidFill>
                  <a:schemeClr val="tx2"/>
                </a:solidFill>
                <a:ea typeface="+mn-lt"/>
                <a:cs typeface="+mn-lt"/>
              </a:rPr>
              <a:t>stud</a:t>
            </a:r>
            <a:r>
              <a:rPr lang="cs-CZ" dirty="0" err="1">
                <a:solidFill>
                  <a:schemeClr val="tx2"/>
                </a:solidFill>
                <a:ea typeface="+mn-lt"/>
                <a:cs typeface="+mn-lt"/>
              </a:rPr>
              <a:t>ijní</a:t>
            </a:r>
            <a:r>
              <a:rPr lang="cs-CZ" dirty="0">
                <a:solidFill>
                  <a:schemeClr val="tx2"/>
                </a:solidFill>
                <a:ea typeface="+mn-lt"/>
                <a:cs typeface="+mn-lt"/>
              </a:rPr>
              <a:t> pobyty do ostatních zemí </a:t>
            </a:r>
            <a:endParaRPr lang="sv-SE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BB20B4-42B7-4766-B7B7-42670BB9FD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r="6822" b="1"/>
          <a:stretch/>
        </p:blipFill>
        <p:spPr>
          <a:xfrm>
            <a:off x="815263" y="1848138"/>
            <a:ext cx="1302296" cy="1641171"/>
          </a:xfrm>
          <a:prstGeom prst="rect">
            <a:avLst/>
          </a:prstGeom>
          <a:effectLst/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44BF4C3-90DD-44A8-8EAD-788D7AFB6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67" y="1855190"/>
            <a:ext cx="1285947" cy="16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5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282634"/>
            <a:ext cx="10262214" cy="637092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ERASMUS+  						   </a:t>
            </a:r>
            <a:r>
              <a:rPr lang="cs-CZ" sz="3600" b="1" dirty="0">
                <a:solidFill>
                  <a:srgbClr val="0070C0"/>
                </a:solidFill>
              </a:rPr>
              <a:t>další informace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336" y="1039092"/>
            <a:ext cx="8654924" cy="1488956"/>
          </a:xfrm>
        </p:spPr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Konkrétní </a:t>
            </a:r>
            <a:r>
              <a:rPr lang="cs-CZ" sz="2400" dirty="0">
                <a:solidFill>
                  <a:srgbClr val="C00000"/>
                </a:solidFill>
              </a:rPr>
              <a:t>poznatky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cs-CZ" sz="2400" dirty="0">
                <a:solidFill>
                  <a:srgbClr val="C00000"/>
                </a:solidFill>
              </a:rPr>
              <a:t>zkušenosti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lze získat také u členů studentské organizace </a:t>
            </a:r>
            <a:r>
              <a:rPr lang="cs-CZ" sz="2400" dirty="0">
                <a:solidFill>
                  <a:srgbClr val="C00000"/>
                </a:solidFill>
              </a:rPr>
              <a:t>PUPEN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nebo </a:t>
            </a:r>
            <a:r>
              <a:rPr lang="cs-CZ" sz="2400" dirty="0">
                <a:solidFill>
                  <a:srgbClr val="C00000"/>
                </a:solidFill>
              </a:rPr>
              <a:t>ESN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kterou tvoří bývalí „erasmáci“ a kteří nabízejí zahraničním studentům naší univerzity bohatý program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www.pupen.cz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nebo </a:t>
            </a:r>
            <a:r>
              <a:rPr lang="cs-CZ" sz="24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www.esnculs.cz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677335" y="2714649"/>
            <a:ext cx="9246594" cy="9698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Každý, kdo Erasmus absolvoval, říká, že je to </a:t>
            </a:r>
            <a:r>
              <a:rPr lang="cs-CZ" sz="2600" dirty="0">
                <a:solidFill>
                  <a:srgbClr val="C00000"/>
                </a:solidFill>
              </a:rPr>
              <a:t>úžasná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600" dirty="0">
                <a:solidFill>
                  <a:srgbClr val="C00000"/>
                </a:solidFill>
              </a:rPr>
              <a:t>zkušenost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 v případě magisterských studentů také dodávají, že je </a:t>
            </a:r>
            <a:r>
              <a:rPr lang="cs-CZ" sz="2600" dirty="0">
                <a:solidFill>
                  <a:srgbClr val="C00000"/>
                </a:solidFill>
              </a:rPr>
              <a:t>škoda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že </a:t>
            </a:r>
            <a:r>
              <a:rPr lang="cs-CZ" sz="2600" dirty="0">
                <a:solidFill>
                  <a:srgbClr val="C00000"/>
                </a:solidFill>
              </a:rPr>
              <a:t>nejeli dříve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92" y="3997984"/>
            <a:ext cx="7548122" cy="235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1205">
            <a:off x="6713457" y="2747373"/>
            <a:ext cx="2950013" cy="1920691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0794" y="1379914"/>
            <a:ext cx="9896454" cy="72614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možnost zúčastnit se letních škol ve </a:t>
            </a:r>
            <a:r>
              <a:rPr lang="cs-CZ" sz="2400" dirty="0">
                <a:solidFill>
                  <a:srgbClr val="C00000"/>
                </a:solidFill>
              </a:rPr>
              <a:t>všech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úrovních studia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77914" y="401999"/>
            <a:ext cx="10262214" cy="6370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>
                <a:solidFill>
                  <a:srgbClr val="C00000"/>
                </a:solidFill>
              </a:rPr>
              <a:t>LETNÍ ŠKOLY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560794" y="2366031"/>
            <a:ext cx="9896454" cy="977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pořádané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rgbClr val="C00000"/>
                </a:solidFill>
              </a:rPr>
              <a:t>fakultou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cs-CZ" sz="2400" dirty="0">
                <a:solidFill>
                  <a:srgbClr val="C00000"/>
                </a:solidFill>
              </a:rPr>
              <a:t>univerzitou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(sledujte aktuality na webu ČZU a stránky IRO fakulty),případně jinými univerzitami</a:t>
            </a:r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560794" y="3603812"/>
            <a:ext cx="9896454" cy="28328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Proč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vyjet?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nabízí </a:t>
            </a:r>
            <a:r>
              <a:rPr lang="cs-CZ" sz="2400" dirty="0">
                <a:solidFill>
                  <a:srgbClr val="C00000"/>
                </a:solidFill>
              </a:rPr>
              <a:t>mezinárodní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prostředí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jsou </a:t>
            </a:r>
            <a:r>
              <a:rPr lang="cs-CZ" sz="2400" dirty="0">
                <a:solidFill>
                  <a:srgbClr val="C00000"/>
                </a:solidFill>
              </a:rPr>
              <a:t>kreditově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ohodnoceny, výjezd i kredity jsou zapsány do studijního systému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lze podat žádost o </a:t>
            </a:r>
            <a:r>
              <a:rPr lang="cs-CZ" sz="2400" dirty="0">
                <a:solidFill>
                  <a:srgbClr val="C00000"/>
                </a:solidFill>
              </a:rPr>
              <a:t>finanční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400" dirty="0">
                <a:solidFill>
                  <a:srgbClr val="C00000"/>
                </a:solidFill>
              </a:rPr>
              <a:t>příspěvek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 letní školu 			   na Oddělení mezinárodních vztahů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4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507076" y="272256"/>
            <a:ext cx="10053420" cy="8524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</a:t>
            </a:r>
            <a:r>
              <a:rPr lang="cs-CZ" b="1" dirty="0">
                <a:solidFill>
                  <a:srgbClr val="0070C0"/>
                </a:solidFill>
              </a:rPr>
              <a:t>kalářské studijní programy v a</a:t>
            </a:r>
            <a:r>
              <a:rPr lang="en-US" b="1" dirty="0">
                <a:solidFill>
                  <a:srgbClr val="0070C0"/>
                </a:solidFill>
              </a:rPr>
              <a:t>ngli</a:t>
            </a:r>
            <a:r>
              <a:rPr lang="cs-CZ" b="1" dirty="0">
                <a:solidFill>
                  <a:srgbClr val="0070C0"/>
                </a:solidFill>
              </a:rPr>
              <a:t>čtině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29888" y="1222546"/>
            <a:ext cx="9382297" cy="2040608"/>
          </a:xfrm>
        </p:spPr>
        <p:txBody>
          <a:bodyPr>
            <a:normAutofit fontScale="92500"/>
          </a:bodyPr>
          <a:lstStyle/>
          <a:p>
            <a:pPr marL="447675" indent="-447675"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solidFill>
                  <a:srgbClr val="C00000"/>
                </a:solidFill>
              </a:rPr>
              <a:t>Sustainable Use of Natural Resources</a:t>
            </a:r>
            <a:r>
              <a:rPr lang="en-US" sz="3200" b="1" dirty="0">
                <a:solidFill>
                  <a:schemeClr val="tx2"/>
                </a:solidFill>
              </a:rPr>
              <a:t> (</a:t>
            </a:r>
            <a:r>
              <a:rPr lang="cs-CZ" sz="3200" b="1" dirty="0">
                <a:solidFill>
                  <a:schemeClr val="tx2"/>
                </a:solidFill>
              </a:rPr>
              <a:t>B-</a:t>
            </a:r>
            <a:r>
              <a:rPr lang="en-US" sz="3200" b="1" dirty="0">
                <a:solidFill>
                  <a:schemeClr val="tx2"/>
                </a:solidFill>
              </a:rPr>
              <a:t>SUNR</a:t>
            </a:r>
            <a:r>
              <a:rPr lang="cs-CZ" sz="3200" b="1" dirty="0">
                <a:solidFill>
                  <a:schemeClr val="tx2"/>
                </a:solidFill>
              </a:rPr>
              <a:t>B</a:t>
            </a:r>
            <a:r>
              <a:rPr lang="en-US" sz="3200" b="1" dirty="0">
                <a:solidFill>
                  <a:schemeClr val="tx2"/>
                </a:solidFill>
              </a:rPr>
              <a:t>)</a:t>
            </a:r>
            <a:endParaRPr lang="cs-CZ" sz="3200" b="1" dirty="0">
              <a:solidFill>
                <a:schemeClr val="tx2"/>
              </a:solidFill>
            </a:endParaRPr>
          </a:p>
          <a:p>
            <a:pPr marL="896938" lvl="1" indent="-439738">
              <a:buFont typeface="Wingdings" panose="05000000000000000000" pitchFamily="2" charset="2"/>
              <a:buChar char="q"/>
              <a:defRPr/>
            </a:pPr>
            <a:r>
              <a:rPr lang="en-US" sz="2600" dirty="0"/>
              <a:t>Strong theoretical background: Chemistry, Soil Science</a:t>
            </a:r>
            <a:r>
              <a:rPr lang="cs-CZ" sz="2600" dirty="0"/>
              <a:t> </a:t>
            </a:r>
            <a:r>
              <a:rPr lang="en-US" sz="2600" dirty="0"/>
              <a:t> </a:t>
            </a:r>
            <a:endParaRPr lang="cs-CZ" sz="2600" dirty="0"/>
          </a:p>
          <a:p>
            <a:pPr marL="896938" lvl="1" indent="-439738">
              <a:buFont typeface="Wingdings" panose="05000000000000000000" pitchFamily="2" charset="2"/>
              <a:buChar char="q"/>
              <a:tabLst>
                <a:tab pos="3406775" algn="l"/>
              </a:tabLst>
              <a:defRPr/>
            </a:pPr>
            <a:r>
              <a:rPr lang="en-US" sz="2600" dirty="0"/>
              <a:t>Applied subjects:</a:t>
            </a:r>
            <a:r>
              <a:rPr lang="cs-CZ" sz="2600" dirty="0"/>
              <a:t> </a:t>
            </a:r>
            <a:r>
              <a:rPr lang="en-US" sz="2600" dirty="0"/>
              <a:t>Soil Protection, Waste Management,  </a:t>
            </a:r>
            <a:r>
              <a:rPr lang="cs-CZ" sz="2600" dirty="0"/>
              <a:t>	</a:t>
            </a:r>
            <a:r>
              <a:rPr lang="en-US" sz="2600" dirty="0"/>
              <a:t>Landscape planning</a:t>
            </a:r>
            <a:endParaRPr lang="cs-CZ" sz="2600" dirty="0"/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729887" y="3263154"/>
            <a:ext cx="9382297" cy="1972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>
                <a:solidFill>
                  <a:srgbClr val="C00000"/>
                </a:solidFill>
              </a:rPr>
              <a:t>griculture and Food </a:t>
            </a:r>
            <a:r>
              <a:rPr lang="cs-CZ" sz="3200" b="1" dirty="0">
                <a:solidFill>
                  <a:schemeClr val="tx2"/>
                </a:solidFill>
              </a:rPr>
              <a:t>(B-AGRIFOB</a:t>
            </a:r>
            <a:r>
              <a:rPr lang="en-US" sz="3200" b="1" dirty="0">
                <a:solidFill>
                  <a:schemeClr val="tx2"/>
                </a:solidFill>
              </a:rPr>
              <a:t>)</a:t>
            </a:r>
            <a:endParaRPr lang="cs-CZ" sz="3200" b="1" dirty="0">
              <a:solidFill>
                <a:schemeClr val="tx2"/>
              </a:solidFill>
            </a:endParaRPr>
          </a:p>
          <a:p>
            <a:pPr marL="896938" lvl="1" indent="-439738"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Strong theoretical background: Biology, Chemistry, Genetics</a:t>
            </a:r>
            <a:endParaRPr lang="cs-CZ" sz="2400" dirty="0"/>
          </a:p>
          <a:p>
            <a:pPr marL="896938" lvl="1" indent="-439738">
              <a:buFont typeface="Wingdings" panose="05000000000000000000" pitchFamily="2" charset="2"/>
              <a:buChar char="q"/>
              <a:tabLst>
                <a:tab pos="3406775" algn="l"/>
              </a:tabLst>
              <a:defRPr/>
            </a:pPr>
            <a:r>
              <a:rPr lang="en-US" sz="2400" dirty="0"/>
              <a:t>Applied subjects: </a:t>
            </a:r>
            <a:r>
              <a:rPr lang="cs-CZ" sz="2400" dirty="0"/>
              <a:t>Plant production, Animal production, 	Food processing, Food quality</a:t>
            </a:r>
          </a:p>
        </p:txBody>
      </p:sp>
      <p:sp>
        <p:nvSpPr>
          <p:cNvPr id="6" name="Zástupný symbol pro obsah 3"/>
          <p:cNvSpPr txBox="1">
            <a:spLocks/>
          </p:cNvSpPr>
          <p:nvPr/>
        </p:nvSpPr>
        <p:spPr>
          <a:xfrm>
            <a:off x="729886" y="5581622"/>
            <a:ext cx="9382297" cy="100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2"/>
                </a:solidFill>
              </a:rPr>
              <a:t>Low or </a:t>
            </a:r>
            <a:r>
              <a:rPr lang="en-US" sz="2400" dirty="0">
                <a:solidFill>
                  <a:srgbClr val="C00000"/>
                </a:solidFill>
              </a:rPr>
              <a:t>medium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management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positions, companies, advisory services, </a:t>
            </a:r>
            <a:r>
              <a:rPr lang="en-US" sz="2400" dirty="0">
                <a:solidFill>
                  <a:srgbClr val="C00000"/>
                </a:solidFill>
              </a:rPr>
              <a:t>master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studies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399011" y="245585"/>
            <a:ext cx="9811789" cy="8524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</a:t>
            </a:r>
            <a:r>
              <a:rPr lang="cs-CZ" b="1" dirty="0">
                <a:solidFill>
                  <a:srgbClr val="0070C0"/>
                </a:solidFill>
              </a:rPr>
              <a:t>gisterské studijní programy v angličtině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64776" y="969120"/>
            <a:ext cx="9646024" cy="1729018"/>
          </a:xfrm>
        </p:spPr>
        <p:txBody>
          <a:bodyPr>
            <a:normAutofit/>
          </a:bodyPr>
          <a:lstStyle/>
          <a:p>
            <a:pPr marL="447675" indent="-447675">
              <a:buClr>
                <a:srgbClr val="00B0F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solidFill>
                  <a:srgbClr val="C00000"/>
                </a:solidFill>
              </a:rPr>
              <a:t>Natural Resources and Environment 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cs-CZ" sz="3200" b="1" dirty="0">
                <a:solidFill>
                  <a:schemeClr val="tx2"/>
                </a:solidFill>
              </a:rPr>
              <a:t>N-ENVIM</a:t>
            </a:r>
            <a:r>
              <a:rPr lang="en-US" sz="3200" b="1" dirty="0">
                <a:solidFill>
                  <a:schemeClr val="tx2"/>
                </a:solidFill>
              </a:rPr>
              <a:t>)</a:t>
            </a:r>
            <a:endParaRPr lang="cs-CZ" sz="3200" b="1" dirty="0">
              <a:solidFill>
                <a:schemeClr val="tx2"/>
              </a:solidFill>
            </a:endParaRPr>
          </a:p>
          <a:p>
            <a:pPr marL="896938" lvl="1" indent="-439738"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Study areas: Soil, Water, Atmosphere</a:t>
            </a:r>
            <a:endParaRPr lang="cs-CZ" sz="2400" dirty="0"/>
          </a:p>
          <a:p>
            <a:pPr marL="896938" lvl="1" indent="-449263"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Compulsory and optional subjects</a:t>
            </a:r>
            <a:endParaRPr lang="cs-CZ" sz="2400" dirty="0"/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564776" y="3165712"/>
            <a:ext cx="9646024" cy="308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buClr>
                <a:srgbClr val="00B0F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3200" b="1" dirty="0">
                <a:solidFill>
                  <a:srgbClr val="C00000"/>
                </a:solidFill>
              </a:rPr>
              <a:t>Natural Resources Management and Ecological Engineering </a:t>
            </a:r>
            <a:r>
              <a:rPr lang="en-US" sz="3200" b="1" dirty="0">
                <a:solidFill>
                  <a:schemeClr val="tx2"/>
                </a:solidFill>
              </a:rPr>
              <a:t>(</a:t>
            </a:r>
            <a:r>
              <a:rPr lang="cs-CZ" sz="3200" b="1" dirty="0">
                <a:solidFill>
                  <a:schemeClr val="tx2"/>
                </a:solidFill>
              </a:rPr>
              <a:t>N-</a:t>
            </a:r>
            <a:r>
              <a:rPr lang="en-US" sz="3200" b="1" dirty="0">
                <a:solidFill>
                  <a:schemeClr val="tx2"/>
                </a:solidFill>
              </a:rPr>
              <a:t>NARME</a:t>
            </a:r>
            <a:r>
              <a:rPr lang="cs-CZ" sz="3200" b="1" dirty="0">
                <a:solidFill>
                  <a:schemeClr val="tx2"/>
                </a:solidFill>
              </a:rPr>
              <a:t>EM</a:t>
            </a:r>
            <a:r>
              <a:rPr lang="en-US" sz="3200" b="1" dirty="0">
                <a:solidFill>
                  <a:schemeClr val="tx2"/>
                </a:solidFill>
              </a:rPr>
              <a:t>)</a:t>
            </a:r>
            <a:r>
              <a:rPr lang="cs-CZ" sz="3200" b="1" dirty="0">
                <a:solidFill>
                  <a:schemeClr val="tx2"/>
                </a:solidFill>
              </a:rPr>
              <a:t> </a:t>
            </a:r>
          </a:p>
          <a:p>
            <a:pPr lvl="1">
              <a:buClr>
                <a:srgbClr val="00B0F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sz="2400" b="1" dirty="0">
                <a:solidFill>
                  <a:srgbClr val="C00000"/>
                </a:solidFill>
              </a:rPr>
              <a:t>J</a:t>
            </a:r>
            <a:r>
              <a:rPr lang="en-US" sz="2400" b="1" dirty="0">
                <a:solidFill>
                  <a:srgbClr val="C00000"/>
                </a:solidFill>
              </a:rPr>
              <a:t>oin</a:t>
            </a:r>
            <a:r>
              <a:rPr lang="cs-CZ" sz="2400" b="1" dirty="0">
                <a:solidFill>
                  <a:srgbClr val="C00000"/>
                </a:solidFill>
              </a:rPr>
              <a:t>t</a:t>
            </a:r>
            <a:r>
              <a:rPr lang="en-US" sz="2400" b="1" dirty="0">
                <a:solidFill>
                  <a:srgbClr val="C00000"/>
                </a:solidFill>
              </a:rPr>
              <a:t> degree </a:t>
            </a:r>
            <a:r>
              <a:rPr lang="en-US" sz="2400" b="1" dirty="0">
                <a:solidFill>
                  <a:schemeClr val="tx2"/>
                </a:solidFill>
              </a:rPr>
              <a:t>program</a:t>
            </a:r>
            <a:r>
              <a:rPr lang="cs-CZ" sz="2400" b="1" dirty="0">
                <a:solidFill>
                  <a:schemeClr val="tx2"/>
                </a:solidFill>
              </a:rPr>
              <a:t>me</a:t>
            </a:r>
            <a:r>
              <a:rPr lang="en-US" sz="2400" b="1" dirty="0">
                <a:solidFill>
                  <a:schemeClr val="tx2"/>
                </a:solidFill>
              </a:rPr>
              <a:t> with </a:t>
            </a:r>
            <a:r>
              <a:rPr lang="en-US" sz="2400" b="1" dirty="0">
                <a:solidFill>
                  <a:srgbClr val="C00000"/>
                </a:solidFill>
              </a:rPr>
              <a:t>BOKU Vienna, </a:t>
            </a:r>
            <a:r>
              <a:rPr lang="en-US" sz="2400" b="1" dirty="0">
                <a:solidFill>
                  <a:schemeClr val="tx2"/>
                </a:solidFill>
              </a:rPr>
              <a:t>Austria</a:t>
            </a:r>
            <a:endParaRPr lang="cs-CZ" sz="2400" b="1" dirty="0">
              <a:solidFill>
                <a:schemeClr val="tx2"/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  <a:tabLst>
                <a:tab pos="2509838" algn="l"/>
              </a:tabLst>
              <a:defRPr/>
            </a:pPr>
            <a:r>
              <a:rPr lang="en-US" sz="2400" dirty="0"/>
              <a:t>Study areas: Soil, Water, Atmosphere, Environmental Economy </a:t>
            </a:r>
            <a:r>
              <a:rPr lang="cs-CZ" sz="2400" dirty="0"/>
              <a:t>	</a:t>
            </a:r>
            <a:r>
              <a:rPr lang="en-US" sz="2400" dirty="0"/>
              <a:t>and Law </a:t>
            </a:r>
            <a:endParaRPr lang="cs-CZ" sz="2400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Compulsory study in Prague and in Vienna</a:t>
            </a:r>
            <a:endParaRPr lang="cs-CZ" sz="2400" dirty="0"/>
          </a:p>
          <a:p>
            <a:pPr marL="457200" lvl="1" indent="0">
              <a:buClr>
                <a:srgbClr val="00B0F0"/>
              </a:buClr>
              <a:buNone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269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399011" y="269031"/>
            <a:ext cx="9811789" cy="8524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</a:t>
            </a:r>
            <a:r>
              <a:rPr lang="cs-CZ" b="1" dirty="0">
                <a:solidFill>
                  <a:srgbClr val="0070C0"/>
                </a:solidFill>
              </a:rPr>
              <a:t>gisterské studijní programy v angličtině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64775" y="1193237"/>
            <a:ext cx="11252087" cy="2804332"/>
          </a:xfrm>
        </p:spPr>
        <p:txBody>
          <a:bodyPr>
            <a:normAutofit fontScale="55000" lnSpcReduction="20000"/>
          </a:bodyPr>
          <a:lstStyle/>
          <a:p>
            <a:pPr marL="447675" indent="-447675">
              <a:buClr>
                <a:srgbClr val="00B0F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5800" b="1" dirty="0">
                <a:solidFill>
                  <a:srgbClr val="C00000"/>
                </a:solidFill>
              </a:rPr>
              <a:t>Sustainable Agriculture and Food Security</a:t>
            </a:r>
            <a:r>
              <a:rPr lang="cs-CZ" sz="5800" b="1" dirty="0">
                <a:solidFill>
                  <a:srgbClr val="C00000"/>
                </a:solidFill>
              </a:rPr>
              <a:t> </a:t>
            </a:r>
          </a:p>
          <a:p>
            <a:pPr marL="0" indent="0">
              <a:buClr>
                <a:srgbClr val="00B0F0"/>
              </a:buClr>
              <a:buSzPct val="100000"/>
              <a:buNone/>
              <a:defRPr/>
            </a:pPr>
            <a:r>
              <a:rPr lang="cs-CZ" sz="5800" b="1" dirty="0">
                <a:solidFill>
                  <a:srgbClr val="C00000"/>
                </a:solidFill>
              </a:rPr>
              <a:t>	</a:t>
            </a:r>
            <a:r>
              <a:rPr lang="cs-CZ" sz="5800" b="1" dirty="0">
                <a:solidFill>
                  <a:schemeClr val="tx2"/>
                </a:solidFill>
              </a:rPr>
              <a:t>(N-AGRIFOM</a:t>
            </a:r>
            <a:r>
              <a:rPr lang="en-US" sz="5800" b="1" dirty="0">
                <a:solidFill>
                  <a:schemeClr val="tx2"/>
                </a:solidFill>
              </a:rPr>
              <a:t>)</a:t>
            </a:r>
            <a:endParaRPr lang="cs-CZ" sz="5800" b="1" dirty="0">
              <a:solidFill>
                <a:schemeClr val="tx2"/>
              </a:solidFill>
            </a:endParaRPr>
          </a:p>
          <a:p>
            <a:pPr marL="806450" lvl="1" indent="-412750"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cs-CZ" sz="4400" b="1" dirty="0">
                <a:solidFill>
                  <a:srgbClr val="C00000"/>
                </a:solidFill>
              </a:rPr>
              <a:t>Double degree </a:t>
            </a:r>
            <a:r>
              <a:rPr lang="cs-CZ" sz="4400" b="1" dirty="0">
                <a:solidFill>
                  <a:schemeClr val="tx2"/>
                </a:solidFill>
              </a:rPr>
              <a:t>programme with </a:t>
            </a:r>
            <a:r>
              <a:rPr lang="cs-CZ" sz="4400" b="1" dirty="0">
                <a:solidFill>
                  <a:srgbClr val="C00000"/>
                </a:solidFill>
              </a:rPr>
              <a:t>University in Toulouse, </a:t>
            </a:r>
            <a:r>
              <a:rPr lang="cs-CZ" sz="4400" b="1" dirty="0">
                <a:solidFill>
                  <a:schemeClr val="tx2"/>
                </a:solidFill>
              </a:rPr>
              <a:t>France</a:t>
            </a:r>
          </a:p>
          <a:p>
            <a:pPr marL="806450" lvl="1" indent="-412750">
              <a:buClr>
                <a:srgbClr val="00B0F0"/>
              </a:buClr>
              <a:buFont typeface="Wingdings" panose="05000000000000000000" pitchFamily="2" charset="2"/>
              <a:buChar char="q"/>
              <a:tabLst>
                <a:tab pos="2600325" algn="l"/>
              </a:tabLst>
              <a:defRPr/>
            </a:pPr>
            <a:r>
              <a:rPr lang="en-US" sz="4400" dirty="0"/>
              <a:t>Study areas: Crop Science, Animal Science, Food </a:t>
            </a:r>
            <a:r>
              <a:rPr lang="cs-CZ" sz="4400" dirty="0"/>
              <a:t>Quality</a:t>
            </a:r>
            <a:r>
              <a:rPr lang="en-US" sz="4400" dirty="0"/>
              <a:t>, Food </a:t>
            </a:r>
            <a:r>
              <a:rPr lang="cs-CZ" sz="4400" dirty="0"/>
              <a:t>Security</a:t>
            </a:r>
          </a:p>
          <a:p>
            <a:pPr marL="806450" lvl="1" indent="-412750"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en-US" sz="4400" dirty="0"/>
              <a:t>Compulsory and optional subjects</a:t>
            </a:r>
            <a:endParaRPr lang="cs-CZ" sz="4400" dirty="0"/>
          </a:p>
          <a:p>
            <a:pPr>
              <a:defRPr/>
            </a:pPr>
            <a:endParaRPr lang="cs-CZ" dirty="0"/>
          </a:p>
        </p:txBody>
      </p:sp>
      <p:sp>
        <p:nvSpPr>
          <p:cNvPr id="5" name="Zástupný symbol pro obsah 3"/>
          <p:cNvSpPr txBox="1">
            <a:spLocks/>
          </p:cNvSpPr>
          <p:nvPr/>
        </p:nvSpPr>
        <p:spPr>
          <a:xfrm>
            <a:off x="564776" y="4322159"/>
            <a:ext cx="9646024" cy="1137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887"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solidFill>
                  <a:schemeClr val="tx2"/>
                </a:solidFill>
              </a:rPr>
              <a:t>Medium or </a:t>
            </a:r>
            <a:r>
              <a:rPr lang="en-US" sz="2400" dirty="0">
                <a:solidFill>
                  <a:srgbClr val="C00000"/>
                </a:solidFill>
              </a:rPr>
              <a:t>high management positions </a:t>
            </a:r>
            <a:r>
              <a:rPr lang="en-US" sz="2400" dirty="0">
                <a:solidFill>
                  <a:schemeClr val="tx2"/>
                </a:solidFill>
              </a:rPr>
              <a:t>in companies, advisory services, </a:t>
            </a:r>
            <a:r>
              <a:rPr lang="en-US" sz="2400" dirty="0">
                <a:solidFill>
                  <a:srgbClr val="C00000"/>
                </a:solidFill>
              </a:rPr>
              <a:t>PhD studies </a:t>
            </a:r>
            <a:endParaRPr lang="cs-CZ" sz="2400" dirty="0">
              <a:solidFill>
                <a:srgbClr val="C00000"/>
              </a:solidFill>
            </a:endParaRPr>
          </a:p>
          <a:p>
            <a:pPr marL="457200" lvl="1" indent="0">
              <a:buClr>
                <a:srgbClr val="00B0F0"/>
              </a:buClr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181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2148" y="465514"/>
            <a:ext cx="8596668" cy="109728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Hlavní mezinárodní aktivity nabízené studentům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2148" y="1958817"/>
            <a:ext cx="8125152" cy="2338863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4600" b="1" dirty="0">
                <a:solidFill>
                  <a:srgbClr val="C00000"/>
                </a:solidFill>
              </a:rPr>
              <a:t>ERASMUS+</a:t>
            </a:r>
          </a:p>
          <a:p>
            <a:endParaRPr lang="cs-CZ" sz="700" b="1" dirty="0">
              <a:solidFill>
                <a:srgbClr val="C0000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3400" dirty="0">
                <a:solidFill>
                  <a:schemeClr val="tx2"/>
                </a:solidFill>
              </a:rPr>
              <a:t>Studijní pobyty na zahraniční univerzitě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3400" dirty="0">
                <a:solidFill>
                  <a:schemeClr val="tx2"/>
                </a:solidFill>
              </a:rPr>
              <a:t>Praktické zahraniční stáže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3400" dirty="0">
                <a:solidFill>
                  <a:schemeClr val="tx2"/>
                </a:solidFill>
              </a:rPr>
              <a:t>Zahraniční mobility mimo EU – pouze individuálně</a:t>
            </a: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752147" y="4693704"/>
            <a:ext cx="5993709" cy="1387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3200" b="1" dirty="0">
                <a:solidFill>
                  <a:srgbClr val="C00000"/>
                </a:solidFill>
              </a:rPr>
              <a:t>Letní školy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2"/>
                </a:solidFill>
              </a:rPr>
              <a:t>Fakultní, celouniverzitní</a:t>
            </a:r>
          </a:p>
        </p:txBody>
      </p:sp>
    </p:spTree>
    <p:extLst>
      <p:ext uri="{BB962C8B-B14F-4D97-AF65-F5344CB8AC3E}">
        <p14:creationId xmlns:p14="http://schemas.microsoft.com/office/powerpoint/2010/main" val="6592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073" y="255411"/>
            <a:ext cx="101945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Úspěch na mezinárodní studentské konferenci Euroleague for Life Sciences (2019)</a:t>
            </a:r>
            <a:br>
              <a:rPr lang="cs-CZ" b="1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54058" y="5265039"/>
            <a:ext cx="7648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chemeClr val="tx2"/>
                </a:solidFill>
              </a:rPr>
              <a:t>V sekci </a:t>
            </a:r>
            <a:r>
              <a:rPr lang="cs-CZ" i="1" dirty="0">
                <a:solidFill>
                  <a:schemeClr val="tx2"/>
                </a:solidFill>
              </a:rPr>
              <a:t>The Future of Natural Resources</a:t>
            </a:r>
            <a:r>
              <a:rPr lang="cs-CZ" dirty="0">
                <a:solidFill>
                  <a:schemeClr val="tx2"/>
                </a:solidFill>
              </a:rPr>
              <a:t> obdržela diplom za </a:t>
            </a:r>
            <a:r>
              <a:rPr lang="cs-CZ" dirty="0">
                <a:solidFill>
                  <a:srgbClr val="C00000"/>
                </a:solidFill>
              </a:rPr>
              <a:t>3. místo </a:t>
            </a:r>
            <a:r>
              <a:rPr lang="cs-CZ" dirty="0">
                <a:solidFill>
                  <a:schemeClr val="tx2"/>
                </a:solidFill>
              </a:rPr>
              <a:t>doktorandka </a:t>
            </a:r>
            <a:r>
              <a:rPr lang="cs-CZ" b="1" dirty="0">
                <a:solidFill>
                  <a:srgbClr val="C00000"/>
                </a:solidFill>
              </a:rPr>
              <a:t>Kateřina Vejvodová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za prezentaci "The effect of dry olive residue-besed biochar on the risk element mobility and nutrient status of the contaminated soil."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27" y="1813281"/>
            <a:ext cx="481859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600" y="255600"/>
            <a:ext cx="101945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Úspěch na mezinárodní studentské konferenci Euroleague for Life Sciences (2019)</a:t>
            </a:r>
            <a:br>
              <a:rPr lang="cs-CZ" b="1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51850" y="2738978"/>
            <a:ext cx="765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C00000"/>
                </a:solidFill>
              </a:rPr>
              <a:t>Druhé místo </a:t>
            </a:r>
            <a:r>
              <a:rPr lang="cs-CZ" dirty="0">
                <a:solidFill>
                  <a:schemeClr val="tx2"/>
                </a:solidFill>
              </a:rPr>
              <a:t>v oblasti </a:t>
            </a:r>
            <a:r>
              <a:rPr lang="cs-CZ" i="1" dirty="0">
                <a:solidFill>
                  <a:schemeClr val="tx2"/>
                </a:solidFill>
              </a:rPr>
              <a:t>Innovations in the Food Chain </a:t>
            </a:r>
            <a:r>
              <a:rPr lang="cs-CZ" dirty="0">
                <a:solidFill>
                  <a:schemeClr val="tx2"/>
                </a:solidFill>
              </a:rPr>
              <a:t>získal student doktorského studia </a:t>
            </a:r>
            <a:r>
              <a:rPr lang="cs-CZ" b="1" dirty="0">
                <a:solidFill>
                  <a:srgbClr val="C00000"/>
                </a:solidFill>
              </a:rPr>
              <a:t>José Diogenes Jaimes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za práci "Effect of selected stilbenoids on human </a:t>
            </a:r>
            <a:r>
              <a:rPr lang="cs-CZ" dirty="0" err="1">
                <a:solidFill>
                  <a:schemeClr val="tx2"/>
                </a:solidFill>
              </a:rPr>
              <a:t>fecal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microbiota</a:t>
            </a:r>
            <a:r>
              <a:rPr lang="cs-CZ" dirty="0">
                <a:solidFill>
                  <a:schemeClr val="tx2"/>
                </a:solidFill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53106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9600" y="255600"/>
            <a:ext cx="10194501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Úspěch na mezinárodní studentské konferenci Euroleague for Life Sciences (2019)</a:t>
            </a:r>
            <a:br>
              <a:rPr lang="cs-CZ" b="1" dirty="0"/>
            </a:b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54331" y="5247645"/>
            <a:ext cx="765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dirty="0">
                <a:solidFill>
                  <a:srgbClr val="C00000"/>
                </a:solidFill>
              </a:rPr>
              <a:t>Vítězství</a:t>
            </a:r>
            <a:r>
              <a:rPr lang="cs-CZ" dirty="0"/>
              <a:t> v této tematické kategorii přiřkla porota studentce bakalářského studia oboru Kvalita zemědělské produkce slečně 	  </a:t>
            </a:r>
            <a:r>
              <a:rPr lang="cs-CZ" b="1" dirty="0">
                <a:solidFill>
                  <a:srgbClr val="C00000"/>
                </a:solidFill>
              </a:rPr>
              <a:t>Lucii Svadbíkové</a:t>
            </a:r>
            <a:r>
              <a:rPr lang="cs-CZ" dirty="0"/>
              <a:t> za příspěvek z oblasti reformulace potravin nazvaný 	   "The effect of reformulation of bakery products on their quality."</a:t>
            </a:r>
            <a:endParaRPr lang="cs-CZ" dirty="0">
              <a:effectLst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50" y="1704622"/>
            <a:ext cx="5034362" cy="32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845338"/>
            <a:ext cx="10262214" cy="6370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Prezentace – zkušenosti ze studijních pobytů Erasmu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335" y="1701138"/>
            <a:ext cx="9896454" cy="62345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Marie Machačová – BOKU ve Vídni, Rakousko</a:t>
            </a:r>
          </a:p>
          <a:p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77335" y="2741591"/>
            <a:ext cx="9896454" cy="799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Bc. Markéta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Kudrnová – Univerzita v </a:t>
            </a:r>
            <a:r>
              <a:rPr lang="cs-CZ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Murcii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Španělsko</a:t>
            </a:r>
          </a:p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2">
            <a:extLst>
              <a:ext uri="{FF2B5EF4-FFF2-40B4-BE49-F238E27FC236}">
                <a16:creationId xmlns:a16="http://schemas.microsoft.com/office/drawing/2014/main" id="{B22E7D6B-FB5B-4015-BBE0-0453E179CF3C}"/>
              </a:ext>
            </a:extLst>
          </p:cNvPr>
          <p:cNvSpPr txBox="1">
            <a:spLocks/>
          </p:cNvSpPr>
          <p:nvPr/>
        </p:nvSpPr>
        <p:spPr>
          <a:xfrm>
            <a:off x="677336" y="3245677"/>
            <a:ext cx="9896454" cy="1924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Ing. Petra Marešová – Technická univerzita ve Valencii, Španělsko </a:t>
            </a:r>
            <a:endParaRPr lang="cs-CZ" sz="26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53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6130" y="597876"/>
            <a:ext cx="6733116" cy="26876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cs-CZ" sz="36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 marL="1971675" lvl="3" indent="-600075">
              <a:buFont typeface="Wingdings" panose="05000000000000000000" pitchFamily="2" charset="2"/>
              <a:buChar char="q"/>
            </a:pPr>
            <a:r>
              <a:rPr lang="cs-CZ" sz="2800" dirty="0"/>
              <a:t>Prosím dotazy, komentáře</a:t>
            </a:r>
          </a:p>
        </p:txBody>
      </p:sp>
      <p:sp>
        <p:nvSpPr>
          <p:cNvPr id="4" name="Tlačítko akce: Nápověda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7C42171-EF32-4048-BC41-3C6BEA2C73C3}"/>
              </a:ext>
            </a:extLst>
          </p:cNvPr>
          <p:cNvSpPr/>
          <p:nvPr/>
        </p:nvSpPr>
        <p:spPr>
          <a:xfrm>
            <a:off x="4799814" y="3464170"/>
            <a:ext cx="1584176" cy="1872208"/>
          </a:xfrm>
          <a:prstGeom prst="actionButtonHelp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765C84B-A603-441F-8760-BFB9ADF8C47D}"/>
              </a:ext>
            </a:extLst>
          </p:cNvPr>
          <p:cNvSpPr txBox="1">
            <a:spLocks/>
          </p:cNvSpPr>
          <p:nvPr/>
        </p:nvSpPr>
        <p:spPr>
          <a:xfrm>
            <a:off x="1783699" y="855784"/>
            <a:ext cx="6733116" cy="2687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endParaRPr lang="cs-CZ" sz="36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7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79919" y="380973"/>
            <a:ext cx="5515990" cy="540326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C00000"/>
                </a:solidFill>
              </a:rPr>
              <a:t>Proč</a:t>
            </a:r>
            <a:r>
              <a:rPr lang="cs-CZ" sz="3600" b="1" dirty="0">
                <a:solidFill>
                  <a:srgbClr val="0070C0"/>
                </a:solidFill>
              </a:rPr>
              <a:t> vyjet na Erasmus+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03" y="995756"/>
            <a:ext cx="7549389" cy="5305426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2948608" y="6228512"/>
            <a:ext cx="4578611" cy="5403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 b="1" dirty="0">
                <a:solidFill>
                  <a:srgbClr val="C00000"/>
                </a:solidFill>
              </a:rPr>
              <a:t>Vyjed.cz: </a:t>
            </a:r>
            <a:r>
              <a:rPr lang="cs-CZ" sz="2400" b="1" dirty="0">
                <a:solidFill>
                  <a:schemeClr val="tx1"/>
                </a:solidFill>
                <a:hlinkClick r:id="rId3"/>
              </a:rPr>
              <a:t>Průvodce Berlínem</a:t>
            </a:r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2207" y="-350982"/>
            <a:ext cx="10262214" cy="216177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ERASMUS+ 				</a:t>
            </a:r>
            <a:r>
              <a:rPr lang="cs-CZ" b="1" dirty="0">
                <a:solidFill>
                  <a:srgbClr val="0070C0"/>
                </a:solidFill>
              </a:rPr>
              <a:t>základní informace</a:t>
            </a:r>
            <a:br>
              <a:rPr lang="cs-CZ" b="1" dirty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2207" y="1366982"/>
            <a:ext cx="9471582" cy="44380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rgbClr val="C00000"/>
                </a:solidFill>
              </a:rPr>
              <a:t> Kdo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může vyjet?</a:t>
            </a:r>
            <a:endParaRPr lang="cs-CZ" dirty="0"/>
          </a:p>
          <a:p>
            <a:endParaRPr lang="cs-CZ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77335" y="2078402"/>
            <a:ext cx="9896454" cy="8742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Student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vysoké školy </a:t>
            </a:r>
            <a:r>
              <a:rPr lang="cs-CZ" sz="2400" dirty="0">
                <a:solidFill>
                  <a:srgbClr val="C00000"/>
                </a:solidFill>
              </a:rPr>
              <a:t>v každé úrovni studia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tedy v bakalářské (student minimálně 2. ročníku), magisterské i doktorské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677335" y="3220234"/>
            <a:ext cx="9896454" cy="885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</a:t>
            </a:r>
            <a:r>
              <a:rPr lang="cs-CZ" sz="2400" dirty="0">
                <a:solidFill>
                  <a:srgbClr val="C00000"/>
                </a:solidFill>
              </a:rPr>
              <a:t>nesmí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mít </a:t>
            </a:r>
            <a:r>
              <a:rPr lang="cs-CZ" sz="2400" dirty="0">
                <a:solidFill>
                  <a:srgbClr val="C00000"/>
                </a:solidFill>
              </a:rPr>
              <a:t>přerušené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studium při vyřizování výjezdu a během pobytu v zahraničí nesmí studium přerušit ani ukončit</a:t>
            </a:r>
          </a:p>
          <a:p>
            <a:pPr lvl="1"/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8" name="Zástupný symbol pro text 2"/>
          <p:cNvSpPr txBox="1">
            <a:spLocks/>
          </p:cNvSpPr>
          <p:nvPr/>
        </p:nvSpPr>
        <p:spPr>
          <a:xfrm>
            <a:off x="677335" y="4373150"/>
            <a:ext cx="9896454" cy="902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Absolvent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(pouze stáž) – návrat do </a:t>
            </a:r>
            <a:r>
              <a:rPr lang="cs-CZ" sz="2400" dirty="0">
                <a:solidFill>
                  <a:srgbClr val="C00000"/>
                </a:solidFill>
              </a:rPr>
              <a:t>1 roku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</a:t>
            </a:r>
            <a:r>
              <a:rPr lang="cs-CZ" sz="2400" dirty="0">
                <a:solidFill>
                  <a:srgbClr val="C00000"/>
                </a:solidFill>
              </a:rPr>
              <a:t>ukončení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studia (tj. od data poslední Státní závěrečné zkoušky)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30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7127"/>
            <a:ext cx="8571345" cy="271087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282634"/>
            <a:ext cx="10262214" cy="6370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ERASMUS+ 					      </a:t>
            </a:r>
            <a:r>
              <a:rPr lang="cs-CZ" b="1" dirty="0">
                <a:solidFill>
                  <a:srgbClr val="0070C0"/>
                </a:solidFill>
              </a:rPr>
              <a:t>základní informace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335" y="822036"/>
            <a:ext cx="9501138" cy="439650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rgbClr val="C00000"/>
                </a:solidFill>
              </a:rPr>
              <a:t> Kam</a:t>
            </a:r>
            <a:r>
              <a:rPr lang="cs-CZ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3200" dirty="0">
                <a:solidFill>
                  <a:schemeClr val="tx2"/>
                </a:solidFill>
              </a:rPr>
              <a:t>lze vyjet? </a:t>
            </a:r>
          </a:p>
          <a:p>
            <a:endParaRPr lang="cs-CZ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003636" y="822037"/>
            <a:ext cx="4935913" cy="5717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rgbClr val="C00000"/>
                </a:solidFill>
              </a:rPr>
              <a:t>  Kam nelze vyjet?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Švýcarsko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Afrika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Asie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S. a J. Amerika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Austrálie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Nový Zéland</a:t>
            </a:r>
            <a:endParaRPr lang="cs-CZ" sz="2200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677335" y="1459128"/>
            <a:ext cx="4356483" cy="36578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Členské země </a:t>
            </a:r>
            <a:r>
              <a:rPr lang="cs-CZ" sz="2400" dirty="0">
                <a:solidFill>
                  <a:srgbClr val="C00000"/>
                </a:solidFill>
              </a:rPr>
              <a:t>EU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Turecko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Lichtenštejnsko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Bývalé jugoslávské republiky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Makedonie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Norsko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Island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Srbsko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067" y="1733910"/>
            <a:ext cx="3319462" cy="215348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282634"/>
            <a:ext cx="10262214" cy="6370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ERASMUS+ 		                   </a:t>
            </a:r>
            <a:r>
              <a:rPr lang="cs-CZ" b="1" dirty="0">
                <a:solidFill>
                  <a:srgbClr val="0070C0"/>
                </a:solidFill>
              </a:rPr>
              <a:t>typy výjezdů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7335" y="1039092"/>
            <a:ext cx="4153457" cy="69481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C00000"/>
                </a:solidFill>
              </a:rPr>
              <a:t>Jak </a:t>
            </a:r>
            <a:r>
              <a:rPr lang="cs-CZ" sz="3200" dirty="0">
                <a:solidFill>
                  <a:schemeClr val="tx2"/>
                </a:solidFill>
              </a:rPr>
              <a:t>mohu vyjet?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875156" y="2313762"/>
            <a:ext cx="4136190" cy="870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Studijní pobyt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</a:t>
            </a:r>
            <a:r>
              <a:rPr lang="cs-CZ" sz="2400" dirty="0">
                <a:solidFill>
                  <a:schemeClr val="tx2"/>
                </a:solidFill>
              </a:rPr>
              <a:t>zahraniční univerzitě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4630208" y="4578672"/>
            <a:ext cx="5475083" cy="18464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600" dirty="0">
                <a:solidFill>
                  <a:srgbClr val="C00000"/>
                </a:solidFill>
              </a:rPr>
              <a:t>Praktická zahraniční stáž </a:t>
            </a:r>
            <a:r>
              <a:rPr lang="cs-CZ" sz="2600" dirty="0">
                <a:solidFill>
                  <a:schemeClr val="tx2"/>
                </a:solidFill>
              </a:rPr>
              <a:t>na univerzitě, ve firmě nebo podniku, v přírodovědeckém muzeu, v zoologické zahradě, v neziskové společnosti, atd.                        (včetně absolventské stáže)</a:t>
            </a:r>
          </a:p>
          <a:p>
            <a:pPr lvl="1"/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92" y="4188975"/>
            <a:ext cx="3319200" cy="22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282634"/>
            <a:ext cx="10262214" cy="6370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ERASMUS+ 		   </a:t>
            </a:r>
            <a:r>
              <a:rPr lang="cs-CZ" b="1" dirty="0">
                <a:solidFill>
                  <a:srgbClr val="0070C0"/>
                </a:solidFill>
              </a:rPr>
              <a:t>délka pobytu, stipendia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25898" y="1733910"/>
            <a:ext cx="4370915" cy="95214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2-12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měsíců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677335" y="1039092"/>
            <a:ext cx="4153457" cy="694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rgbClr val="C00000"/>
                </a:solidFill>
              </a:rPr>
              <a:t>Studijní pobyt</a:t>
            </a:r>
            <a:endParaRPr lang="cs-CZ" sz="32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6025898" y="1039092"/>
            <a:ext cx="4153457" cy="694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rgbClr val="C00000"/>
                </a:solidFill>
              </a:rPr>
              <a:t>Praktická stáž</a:t>
            </a:r>
            <a:endParaRPr lang="cs-CZ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77335" y="1733911"/>
            <a:ext cx="4589990" cy="13239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3-12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měsíců v </a:t>
            </a:r>
            <a:r>
              <a:rPr lang="cs-CZ" sz="2400" dirty="0">
                <a:solidFill>
                  <a:srgbClr val="C00000"/>
                </a:solidFill>
              </a:rPr>
              <a:t>každém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stupni studia - lze tedy vyjet </a:t>
            </a:r>
            <a:r>
              <a:rPr lang="cs-CZ" sz="2400" dirty="0">
                <a:solidFill>
                  <a:srgbClr val="C00000"/>
                </a:solidFill>
              </a:rPr>
              <a:t>opakovaně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endParaRPr lang="cs-CZ" dirty="0"/>
          </a:p>
        </p:txBody>
      </p:sp>
      <p:sp>
        <p:nvSpPr>
          <p:cNvPr id="8" name="Zástupný symbol pro text 2"/>
          <p:cNvSpPr txBox="1">
            <a:spLocks/>
          </p:cNvSpPr>
          <p:nvPr/>
        </p:nvSpPr>
        <p:spPr>
          <a:xfrm>
            <a:off x="677334" y="3057885"/>
            <a:ext cx="4589991" cy="1670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Stipendium: 				    cca </a:t>
            </a:r>
            <a:r>
              <a:rPr lang="cs-CZ" sz="2400" dirty="0">
                <a:solidFill>
                  <a:srgbClr val="C00000"/>
                </a:solidFill>
              </a:rPr>
              <a:t>420–519 EUR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cs-CZ" sz="2400" dirty="0">
                <a:solidFill>
                  <a:srgbClr val="C00000"/>
                </a:solidFill>
              </a:rPr>
              <a:t>měsíc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(podle životních nákladů v dané evropské zemi)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9" name="Zástupný symbol pro text 2"/>
          <p:cNvSpPr txBox="1">
            <a:spLocks/>
          </p:cNvSpPr>
          <p:nvPr/>
        </p:nvSpPr>
        <p:spPr>
          <a:xfrm>
            <a:off x="6025898" y="2548094"/>
            <a:ext cx="4370915" cy="22732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Stipendium: 				 cca </a:t>
            </a:r>
            <a:r>
              <a:rPr lang="cs-CZ" sz="2400" dirty="0">
                <a:solidFill>
                  <a:srgbClr val="C00000"/>
                </a:solidFill>
              </a:rPr>
              <a:t>480-660 EUR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cs-CZ" sz="2400" dirty="0">
                <a:solidFill>
                  <a:srgbClr val="C00000"/>
                </a:solidFill>
              </a:rPr>
              <a:t>měsíc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61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282634"/>
            <a:ext cx="10262214" cy="6370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ERASMUS+ 		   </a:t>
            </a:r>
            <a:r>
              <a:rPr lang="cs-CZ" b="1" dirty="0">
                <a:solidFill>
                  <a:srgbClr val="0070C0"/>
                </a:solidFill>
              </a:rPr>
              <a:t>délka pobytu, stipendia</a:t>
            </a: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328246" y="1470152"/>
            <a:ext cx="9249507" cy="2281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cs-CZ" sz="2400" dirty="0">
                <a:solidFill>
                  <a:srgbClr val="C00000"/>
                </a:solidFill>
              </a:rPr>
              <a:t>Celková délka výjezdu (včetně absolventské stáže) během: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bakalářského studia </a:t>
            </a:r>
            <a:r>
              <a:rPr lang="en-US" sz="2400" dirty="0">
                <a:solidFill>
                  <a:srgbClr val="C00000"/>
                </a:solidFill>
              </a:rPr>
              <a:t>= 12 m</a:t>
            </a:r>
            <a:r>
              <a:rPr lang="cs-CZ" sz="2400" dirty="0" err="1">
                <a:solidFill>
                  <a:srgbClr val="C00000"/>
                </a:solidFill>
              </a:rPr>
              <a:t>ěsíců</a:t>
            </a:r>
            <a:endParaRPr lang="cs-CZ" sz="24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magisterského studia </a:t>
            </a:r>
            <a:r>
              <a:rPr lang="en-US" sz="2400" dirty="0">
                <a:solidFill>
                  <a:srgbClr val="C00000"/>
                </a:solidFill>
              </a:rPr>
              <a:t>= 12 m</a:t>
            </a:r>
            <a:r>
              <a:rPr lang="cs-CZ" sz="2400" dirty="0" err="1">
                <a:solidFill>
                  <a:srgbClr val="C00000"/>
                </a:solidFill>
              </a:rPr>
              <a:t>ěsíců</a:t>
            </a:r>
            <a:endParaRPr lang="cs-CZ" sz="24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doktorského studia </a:t>
            </a:r>
            <a:r>
              <a:rPr lang="en-US" sz="2400" dirty="0">
                <a:solidFill>
                  <a:srgbClr val="C00000"/>
                </a:solidFill>
              </a:rPr>
              <a:t>= 12 m</a:t>
            </a:r>
            <a:r>
              <a:rPr lang="cs-CZ" sz="2400" dirty="0" err="1">
                <a:solidFill>
                  <a:srgbClr val="C00000"/>
                </a:solidFill>
              </a:rPr>
              <a:t>ěsíců</a:t>
            </a:r>
            <a:endParaRPr lang="cs-CZ" sz="2400" dirty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Zástupný symbol pro text 2"/>
          <p:cNvSpPr txBox="1">
            <a:spLocks/>
          </p:cNvSpPr>
          <p:nvPr/>
        </p:nvSpPr>
        <p:spPr>
          <a:xfrm>
            <a:off x="200025" y="4825930"/>
            <a:ext cx="5356713" cy="17657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DC1E4E9-BA07-4BD1-BE55-BCA77D71FC6F}"/>
              </a:ext>
            </a:extLst>
          </p:cNvPr>
          <p:cNvSpPr/>
          <p:nvPr/>
        </p:nvSpPr>
        <p:spPr>
          <a:xfrm>
            <a:off x="492930" y="4159324"/>
            <a:ext cx="9518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Příklad: </a:t>
            </a:r>
          </a:p>
          <a:p>
            <a:pPr lvl="1"/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může vyjet v magisterském stupni studia na 5 měsíců na studijní</a:t>
            </a:r>
          </a:p>
          <a:p>
            <a:pPr lvl="1"/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pobyt a na maximálně 7 měsíců na praktickou (nebo absolventskou) zahraniční stáž. </a:t>
            </a:r>
          </a:p>
        </p:txBody>
      </p:sp>
    </p:spTree>
    <p:extLst>
      <p:ext uri="{BB962C8B-B14F-4D97-AF65-F5344CB8AC3E}">
        <p14:creationId xmlns:p14="http://schemas.microsoft.com/office/powerpoint/2010/main" val="26288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282634"/>
            <a:ext cx="10262214" cy="63709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ERASMUS+ 									 </a:t>
            </a:r>
            <a:r>
              <a:rPr lang="cs-CZ" b="1" dirty="0">
                <a:solidFill>
                  <a:srgbClr val="0070C0"/>
                </a:solidFill>
              </a:rPr>
              <a:t>podmínky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38618" y="1724566"/>
            <a:ext cx="5367482" cy="1626770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C00000"/>
                </a:solidFill>
              </a:rPr>
              <a:t>ANO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univerzity, výzkumná centra, přírodovědecká muzea, zoologické zahrady, národní parky, firmy, úřady, či jiné veřejné a soukromé organizace včetně nevládních a neziskových</a:t>
            </a:r>
          </a:p>
        </p:txBody>
      </p:sp>
      <p:sp>
        <p:nvSpPr>
          <p:cNvPr id="4" name="Zástupný symbol pro text 2"/>
          <p:cNvSpPr txBox="1">
            <a:spLocks/>
          </p:cNvSpPr>
          <p:nvPr/>
        </p:nvSpPr>
        <p:spPr>
          <a:xfrm>
            <a:off x="677335" y="1039092"/>
            <a:ext cx="4153457" cy="694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rgbClr val="C00000"/>
                </a:solidFill>
              </a:rPr>
              <a:t>Studijní pobyt</a:t>
            </a:r>
            <a:endParaRPr lang="cs-CZ" sz="32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2"/>
          <p:cNvSpPr txBox="1">
            <a:spLocks/>
          </p:cNvSpPr>
          <p:nvPr/>
        </p:nvSpPr>
        <p:spPr>
          <a:xfrm>
            <a:off x="5408390" y="1039092"/>
            <a:ext cx="4153457" cy="694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rgbClr val="C00000"/>
                </a:solidFill>
              </a:rPr>
              <a:t>Praktická stáž</a:t>
            </a:r>
            <a:endParaRPr lang="cs-CZ" dirty="0"/>
          </a:p>
        </p:txBody>
      </p:sp>
      <p:sp>
        <p:nvSpPr>
          <p:cNvPr id="6" name="Zástupný symbol pro text 2"/>
          <p:cNvSpPr txBox="1">
            <a:spLocks/>
          </p:cNvSpPr>
          <p:nvPr/>
        </p:nvSpPr>
        <p:spPr>
          <a:xfrm>
            <a:off x="677335" y="1733909"/>
            <a:ext cx="4589990" cy="48383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  <a:tabLst>
                <a:tab pos="1162050" algn="l"/>
              </a:tabLst>
            </a:pPr>
            <a:r>
              <a:rPr lang="cs-CZ" sz="2400" dirty="0">
                <a:solidFill>
                  <a:srgbClr val="C00000"/>
                </a:solidFill>
              </a:rPr>
              <a:t>ANO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Partnerské univerzity FAPPZ / ČZU, např.: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q"/>
              <a:tabLst>
                <a:tab pos="1162050" algn="l"/>
              </a:tabLst>
            </a:pPr>
            <a:endParaRPr lang="cs-CZ" sz="2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BOKU Wien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Toulouse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Wageningen University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SPU Nitra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SLU Uppsala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Universität Hohenheim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Copenhagen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Universitat Autonoma de Barcelona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cs-CZ" sz="2200" dirty="0">
              <a:solidFill>
                <a:schemeClr val="tx1"/>
              </a:solidFill>
            </a:endParaRPr>
          </a:p>
          <a:p>
            <a:pPr lvl="1"/>
            <a:endParaRPr lang="cs-CZ" sz="22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9" name="Zástupný symbol pro text 2"/>
          <p:cNvSpPr txBox="1">
            <a:spLocks/>
          </p:cNvSpPr>
          <p:nvPr/>
        </p:nvSpPr>
        <p:spPr>
          <a:xfrm>
            <a:off x="5408389" y="3506664"/>
            <a:ext cx="5531160" cy="11933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C00000"/>
                </a:solidFill>
              </a:rPr>
              <a:t>NE: </a:t>
            </a: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instituce EU, orgány EU včetně specializovaných agentur či organizace spravující programy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</a:t>
            </a:r>
            <a:r>
              <a:rPr lang="cs-CZ" sz="2400" dirty="0">
                <a:solidFill>
                  <a:srgbClr val="C00000"/>
                </a:solidFill>
              </a:rPr>
              <a:t> </a:t>
            </a:r>
            <a:r>
              <a:rPr lang="cs-CZ" sz="2400" dirty="0"/>
              <a:t>    </a:t>
            </a:r>
          </a:p>
          <a:p>
            <a:r>
              <a:rPr lang="cs-CZ" sz="2400" dirty="0">
                <a:solidFill>
                  <a:schemeClr val="tx1"/>
                </a:solidFill>
              </a:rPr>
              <a:t>     </a:t>
            </a:r>
            <a:r>
              <a:rPr lang="cs-CZ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seznam organizací kam nelze vyjet  </a:t>
            </a:r>
            <a:r>
              <a:rPr lang="cs-CZ" sz="2400" dirty="0">
                <a:hlinkClick r:id="rId3"/>
              </a:rPr>
              <a:t>zde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10" name="Zástupný symbol pro text 2"/>
          <p:cNvSpPr txBox="1">
            <a:spLocks/>
          </p:cNvSpPr>
          <p:nvPr/>
        </p:nvSpPr>
        <p:spPr>
          <a:xfrm>
            <a:off x="5408389" y="4676567"/>
            <a:ext cx="5531159" cy="11016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Práce na </a:t>
            </a:r>
            <a:r>
              <a:rPr lang="cs-CZ" altLang="cs-CZ" dirty="0">
                <a:solidFill>
                  <a:srgbClr val="C00000"/>
                </a:solidFill>
              </a:rPr>
              <a:t>plný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pracovní </a:t>
            </a:r>
            <a:r>
              <a:rPr lang="cs-CZ" altLang="cs-CZ" dirty="0">
                <a:solidFill>
                  <a:srgbClr val="C00000"/>
                </a:solidFill>
              </a:rPr>
              <a:t>úvazek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podle </a:t>
            </a:r>
            <a:r>
              <a:rPr lang="cs-CZ" altLang="cs-CZ" dirty="0">
                <a:solidFill>
                  <a:srgbClr val="C00000"/>
                </a:solidFill>
              </a:rPr>
              <a:t>předem dohodnutého 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pracovního plánu </a:t>
            </a:r>
            <a:endParaRPr lang="cs-CZ" dirty="0"/>
          </a:p>
          <a:p>
            <a:endParaRPr lang="cs-CZ" dirty="0"/>
          </a:p>
        </p:txBody>
      </p:sp>
      <p:sp>
        <p:nvSpPr>
          <p:cNvPr id="11" name="Zástupný symbol pro text 2"/>
          <p:cNvSpPr txBox="1">
            <a:spLocks/>
          </p:cNvSpPr>
          <p:nvPr/>
        </p:nvSpPr>
        <p:spPr>
          <a:xfrm>
            <a:off x="5408389" y="5548195"/>
            <a:ext cx="5412011" cy="11016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Bilaterální </a:t>
            </a:r>
            <a:r>
              <a:rPr lang="cs-CZ" altLang="cs-CZ" dirty="0">
                <a:solidFill>
                  <a:srgbClr val="C00000"/>
                </a:solidFill>
              </a:rPr>
              <a:t>smlouva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mezi ČZU a přijímající organizací </a:t>
            </a:r>
            <a:r>
              <a:rPr lang="cs-CZ" altLang="cs-CZ" dirty="0">
                <a:solidFill>
                  <a:srgbClr val="C00000"/>
                </a:solidFill>
              </a:rPr>
              <a:t>není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dirty="0">
                <a:solidFill>
                  <a:srgbClr val="C00000"/>
                </a:solidFill>
              </a:rPr>
              <a:t>vyžadována</a:t>
            </a:r>
            <a:endParaRPr lang="cs-CZ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4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1944</TotalTime>
  <Words>1475</Words>
  <Application>Microsoft Office PowerPoint</Application>
  <PresentationFormat>Širokoúhlá obrazovka</PresentationFormat>
  <Paragraphs>241</Paragraphs>
  <Slides>24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Wingdings 3</vt:lpstr>
      <vt:lpstr>Fazeta</vt:lpstr>
      <vt:lpstr>Nabídka mezinárodních aktivit pro studenty FAPPZ</vt:lpstr>
      <vt:lpstr>Hlavní mezinárodní aktivity nabízené studentům</vt:lpstr>
      <vt:lpstr>Proč vyjet na Erasmus+</vt:lpstr>
      <vt:lpstr>ERASMUS+     základní informace </vt:lpstr>
      <vt:lpstr>ERASMUS+            základní informace</vt:lpstr>
      <vt:lpstr>ERASMUS+                      typy výjezdů</vt:lpstr>
      <vt:lpstr>ERASMUS+      délka pobytu, stipendia</vt:lpstr>
      <vt:lpstr>ERASMUS+      délka pobytu, stipendia</vt:lpstr>
      <vt:lpstr>ERASMUS+           podmínky</vt:lpstr>
      <vt:lpstr>ERASMUS+    jak vyjet – krok za krokem</vt:lpstr>
      <vt:lpstr>ERASMUS+    jak vyjet – krok za krokem</vt:lpstr>
      <vt:lpstr>ERASMUS+    jak vyjet – krok za krokem</vt:lpstr>
      <vt:lpstr>Prezentace aplikace PowerPoint</vt:lpstr>
      <vt:lpstr>Erasmus +    Kontaktní osoby na Oddělení mezinárodních vztahů rektorátu</vt:lpstr>
      <vt:lpstr>ERASMUS+           další informace</vt:lpstr>
      <vt:lpstr>Prezentace aplikace PowerPoint</vt:lpstr>
      <vt:lpstr>Bakalářské studijní programy v angličtině</vt:lpstr>
      <vt:lpstr>Magisterské studijní programy v angličtině </vt:lpstr>
      <vt:lpstr>Magisterské studijní programy v angličtině </vt:lpstr>
      <vt:lpstr>Úspěch na mezinárodní studentské konferenci Euroleague for Life Sciences (2019) </vt:lpstr>
      <vt:lpstr>Úspěch na mezinárodní studentské konferenci Euroleague for Life Sciences (2019) </vt:lpstr>
      <vt:lpstr>Úspěch na mezinárodní studentské konferenci Euroleague for Life Sciences (2019) </vt:lpstr>
      <vt:lpstr>Prezentace – zkušenosti ze studijních pobytů Erasmu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Nabídka mezinárodních aktivit pro studenty</dc:title>
  <dc:creator>Pavel Tlustoš</dc:creator>
  <cp:lastModifiedBy>Brožová Dagmar</cp:lastModifiedBy>
  <cp:revision>168</cp:revision>
  <dcterms:created xsi:type="dcterms:W3CDTF">2018-12-10T22:02:55Z</dcterms:created>
  <dcterms:modified xsi:type="dcterms:W3CDTF">2020-10-30T11:12:11Z</dcterms:modified>
</cp:coreProperties>
</file>