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42"/>
  </p:notesMasterIdLst>
  <p:handoutMasterIdLst>
    <p:handoutMasterId r:id="rId43"/>
  </p:handoutMasterIdLst>
  <p:sldIdLst>
    <p:sldId id="256" r:id="rId4"/>
    <p:sldId id="291" r:id="rId5"/>
    <p:sldId id="327" r:id="rId6"/>
    <p:sldId id="304" r:id="rId7"/>
    <p:sldId id="309" r:id="rId8"/>
    <p:sldId id="306" r:id="rId9"/>
    <p:sldId id="361" r:id="rId10"/>
    <p:sldId id="325" r:id="rId11"/>
    <p:sldId id="318" r:id="rId12"/>
    <p:sldId id="319" r:id="rId13"/>
    <p:sldId id="365" r:id="rId14"/>
    <p:sldId id="366" r:id="rId15"/>
    <p:sldId id="334" r:id="rId16"/>
    <p:sldId id="356" r:id="rId17"/>
    <p:sldId id="347" r:id="rId18"/>
    <p:sldId id="357" r:id="rId19"/>
    <p:sldId id="364" r:id="rId20"/>
    <p:sldId id="367" r:id="rId21"/>
    <p:sldId id="355" r:id="rId22"/>
    <p:sldId id="326" r:id="rId23"/>
    <p:sldId id="324" r:id="rId24"/>
    <p:sldId id="330" r:id="rId25"/>
    <p:sldId id="362" r:id="rId26"/>
    <p:sldId id="310" r:id="rId27"/>
    <p:sldId id="317" r:id="rId28"/>
    <p:sldId id="345" r:id="rId29"/>
    <p:sldId id="337" r:id="rId30"/>
    <p:sldId id="344" r:id="rId31"/>
    <p:sldId id="339" r:id="rId32"/>
    <p:sldId id="336" r:id="rId33"/>
    <p:sldId id="346" r:id="rId34"/>
    <p:sldId id="350" r:id="rId35"/>
    <p:sldId id="351" r:id="rId36"/>
    <p:sldId id="363" r:id="rId37"/>
    <p:sldId id="358" r:id="rId38"/>
    <p:sldId id="359" r:id="rId39"/>
    <p:sldId id="321" r:id="rId40"/>
    <p:sldId id="360" r:id="rId4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24" d="100"/>
          <a:sy n="124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26E32-5462-4DF2-AFAE-6E8F167B621B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BB0A5-E55C-4614-B1BB-EFE126D80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1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FE65-3B79-468A-B8DA-A5EC7F0385B5}" type="datetimeFigureOut">
              <a:rPr lang="cs-CZ" smtClean="0"/>
              <a:t>27.11.2019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B94F-B1B3-4A86-95E3-DC83C6F94C0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56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637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95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80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4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76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44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29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210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904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39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36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492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826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616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468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2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609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780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753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994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39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341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578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724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412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698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3076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953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742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196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0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08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7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9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15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B94F-B1B3-4A86-95E3-DC83C6F94C0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0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8"/>
            <a:ext cx="7776864" cy="72008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624736" cy="43204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8"/>
            <a:ext cx="7848872" cy="115212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9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9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5157192"/>
            <a:ext cx="7776864" cy="720080"/>
          </a:xfrm>
        </p:spPr>
        <p:txBody>
          <a:bodyPr/>
          <a:lstStyle/>
          <a:p>
            <a:pPr algn="r"/>
            <a:r>
              <a:rPr lang="cs-CZ" sz="2200" dirty="0"/>
              <a:t>Česká zemědělská univerzita v Praze</a:t>
            </a:r>
            <a:br>
              <a:rPr lang="cs-CZ" sz="2200" dirty="0"/>
            </a:br>
            <a:r>
              <a:rPr lang="cs-CZ" sz="2200" dirty="0"/>
              <a:t>Oddělení rozvoje a projektového řízení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6"/>
          <p:cNvSpPr txBox="1">
            <a:spLocks/>
          </p:cNvSpPr>
          <p:nvPr/>
        </p:nvSpPr>
        <p:spPr>
          <a:xfrm>
            <a:off x="323527" y="980728"/>
            <a:ext cx="8838147" cy="34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50" dirty="0"/>
              <a:t>https://research.czu.cz</a:t>
            </a:r>
          </a:p>
          <a:p>
            <a:pPr marL="0" indent="0">
              <a:buNone/>
            </a:pPr>
            <a:endParaRPr lang="cs-CZ" sz="205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56184"/>
            <a:ext cx="8740638" cy="486916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635896" y="3284984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 flipV="1">
            <a:off x="5580112" y="3140968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Vyhledávání výzev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317556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6"/>
          <p:cNvSpPr txBox="1">
            <a:spLocks/>
          </p:cNvSpPr>
          <p:nvPr/>
        </p:nvSpPr>
        <p:spPr>
          <a:xfrm>
            <a:off x="323527" y="980728"/>
            <a:ext cx="8838147" cy="34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50" dirty="0"/>
              <a:t>https://ep.czu.cz</a:t>
            </a:r>
          </a:p>
          <a:p>
            <a:pPr marL="0" indent="0">
              <a:buNone/>
            </a:pPr>
            <a:endParaRPr lang="cs-CZ" sz="2050" dirty="0"/>
          </a:p>
        </p:txBody>
      </p:sp>
      <p:sp>
        <p:nvSpPr>
          <p:cNvPr id="7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Vyhledávání výzev</a:t>
            </a:r>
            <a:endParaRPr lang="cs-CZ" sz="23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5991"/>
            <a:ext cx="8028384" cy="49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6"/>
          <p:cNvSpPr txBox="1">
            <a:spLocks/>
          </p:cNvSpPr>
          <p:nvPr/>
        </p:nvSpPr>
        <p:spPr>
          <a:xfrm>
            <a:off x="323527" y="980728"/>
            <a:ext cx="8838147" cy="34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50" dirty="0"/>
              <a:t>https://ep.czu.cz</a:t>
            </a:r>
          </a:p>
          <a:p>
            <a:pPr marL="0" indent="0">
              <a:buNone/>
            </a:pPr>
            <a:endParaRPr lang="cs-CZ" sz="2050" dirty="0"/>
          </a:p>
        </p:txBody>
      </p:sp>
      <p:sp>
        <p:nvSpPr>
          <p:cNvPr id="7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Vyhledávání výzev</a:t>
            </a:r>
            <a:endParaRPr lang="cs-CZ" sz="23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2250"/>
            <a:ext cx="8306894" cy="4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4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6"/>
          <p:cNvSpPr txBox="1">
            <a:spLocks/>
          </p:cNvSpPr>
          <p:nvPr/>
        </p:nvSpPr>
        <p:spPr>
          <a:xfrm>
            <a:off x="1187624" y="821712"/>
            <a:ext cx="7980040" cy="389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50" dirty="0"/>
              <a:t>https://www.czu.cz nebo research.czu.cz </a:t>
            </a:r>
          </a:p>
          <a:p>
            <a:pPr marL="0" indent="0">
              <a:buNone/>
            </a:pPr>
            <a:endParaRPr lang="cs-CZ" sz="2050" dirty="0"/>
          </a:p>
        </p:txBody>
      </p:sp>
      <p:sp>
        <p:nvSpPr>
          <p:cNvPr id="7" name="Nadpis 9"/>
          <p:cNvSpPr txBox="1">
            <a:spLocks/>
          </p:cNvSpPr>
          <p:nvPr/>
        </p:nvSpPr>
        <p:spPr>
          <a:xfrm>
            <a:off x="4716016" y="116632"/>
            <a:ext cx="3039224" cy="53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Metodické materiály</a:t>
            </a:r>
            <a:endParaRPr lang="cs-CZ" sz="2300" b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7245"/>
            <a:ext cx="5987272" cy="5337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506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9"/>
          <p:cNvSpPr txBox="1">
            <a:spLocks/>
          </p:cNvSpPr>
          <p:nvPr/>
        </p:nvSpPr>
        <p:spPr>
          <a:xfrm>
            <a:off x="611560" y="656018"/>
            <a:ext cx="8091702" cy="3997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/>
              <a:t>Metodické materiály – Internet  </a:t>
            </a:r>
            <a:br>
              <a:rPr lang="cs-CZ" sz="2500" dirty="0"/>
            </a:br>
            <a:endParaRPr lang="cs-CZ" sz="5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Doporučené kroky při přípravě žádosti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Seznam standardně poskytovaných příloh</a:t>
            </a:r>
            <a:br>
              <a:rPr lang="cs-CZ" sz="2500" b="0" dirty="0"/>
            </a:br>
            <a:endParaRPr lang="cs-CZ" sz="5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Prezentace ze seminářů a školení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Interní metodické materiály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 err="1"/>
              <a:t>Newslettery</a:t>
            </a:r>
            <a:r>
              <a:rPr lang="cs-CZ" sz="2500" b="0" dirty="0"/>
              <a:t> mezinárodních projektů</a:t>
            </a:r>
          </a:p>
          <a:p>
            <a:pPr algn="l"/>
            <a:r>
              <a:rPr lang="cs-CZ" sz="2500" b="0" dirty="0"/>
              <a:t>      </a:t>
            </a:r>
          </a:p>
        </p:txBody>
      </p:sp>
      <p:sp>
        <p:nvSpPr>
          <p:cNvPr id="6" name="Nadpis 9"/>
          <p:cNvSpPr txBox="1">
            <a:spLocks/>
          </p:cNvSpPr>
          <p:nvPr/>
        </p:nvSpPr>
        <p:spPr>
          <a:xfrm>
            <a:off x="4716016" y="116632"/>
            <a:ext cx="3039224" cy="53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Metodické materiály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427081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9"/>
          <p:cNvSpPr txBox="1">
            <a:spLocks/>
          </p:cNvSpPr>
          <p:nvPr/>
        </p:nvSpPr>
        <p:spPr>
          <a:xfrm>
            <a:off x="323528" y="656018"/>
            <a:ext cx="8379734" cy="5949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/>
              <a:t>Metodická podpora při podávání projektů  </a:t>
            </a:r>
            <a:br>
              <a:rPr lang="cs-CZ" sz="2500" dirty="0"/>
            </a:br>
            <a:endParaRPr lang="cs-CZ" sz="5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Termíny odevzdání návrhů projektů (kontrola před podáním)</a:t>
            </a:r>
            <a:br>
              <a:rPr lang="cs-CZ" sz="2500" b="0" dirty="0"/>
            </a:br>
            <a:endParaRPr lang="cs-CZ" sz="5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Podklady za ČZU</a:t>
            </a:r>
          </a:p>
          <a:p>
            <a:pPr algn="l"/>
            <a:r>
              <a:rPr lang="cs-CZ" sz="2500" b="0" dirty="0"/>
              <a:t>      - finanční ukazatele za ČZU </a:t>
            </a:r>
          </a:p>
          <a:p>
            <a:pPr algn="l"/>
            <a:r>
              <a:rPr lang="cs-CZ" sz="2500" b="0" dirty="0"/>
              <a:t>      - zkušenosti uchazeče s projekty </a:t>
            </a:r>
            <a:r>
              <a:rPr lang="cs-CZ" sz="2500" b="0" dirty="0" err="1"/>
              <a:t>VaV</a:t>
            </a:r>
            <a:endParaRPr lang="cs-CZ" sz="2500" b="0" dirty="0"/>
          </a:p>
          <a:p>
            <a:pPr algn="l"/>
            <a:r>
              <a:rPr lang="cs-CZ" sz="2500" b="0" dirty="0"/>
              <a:t>      - zkušenosti s transferem a komercializací výsledků</a:t>
            </a:r>
          </a:p>
          <a:p>
            <a:pPr algn="l"/>
            <a:r>
              <a:rPr lang="cs-CZ" sz="2500" b="0" dirty="0"/>
              <a:t>      - portfolio řešených projektů na ČZU</a:t>
            </a:r>
          </a:p>
          <a:p>
            <a:pPr algn="l"/>
            <a:r>
              <a:rPr lang="cs-CZ" sz="2500" b="0" dirty="0"/>
              <a:t>      - přehled získaných patentů</a:t>
            </a:r>
          </a:p>
          <a:p>
            <a:pPr algn="l"/>
            <a:r>
              <a:rPr lang="cs-CZ" sz="2500" b="0" dirty="0"/>
              <a:t>      - původ veřejných a neveřejných zdrojů uchazeče pro </a:t>
            </a:r>
            <a:br>
              <a:rPr lang="cs-CZ" sz="2500" b="0" dirty="0"/>
            </a:br>
            <a:r>
              <a:rPr lang="cs-CZ" sz="2500" b="0" dirty="0"/>
              <a:t>         spolufinancování projektu</a:t>
            </a:r>
          </a:p>
          <a:p>
            <a:pPr algn="l"/>
            <a:r>
              <a:rPr lang="cs-CZ" sz="2500" b="0" dirty="0"/>
              <a:t>      - přístup ke stanovení režijních nákladů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500" b="0" dirty="0"/>
          </a:p>
        </p:txBody>
      </p:sp>
      <p:sp>
        <p:nvSpPr>
          <p:cNvPr id="6" name="Nadpis 9"/>
          <p:cNvSpPr txBox="1">
            <a:spLocks/>
          </p:cNvSpPr>
          <p:nvPr/>
        </p:nvSpPr>
        <p:spPr>
          <a:xfrm>
            <a:off x="4716016" y="116632"/>
            <a:ext cx="3039224" cy="53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Metodické materiály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36401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Jak podat projektovou žádost</a:t>
            </a:r>
          </a:p>
          <a:p>
            <a:pPr marL="0" indent="0">
              <a:buNone/>
            </a:pPr>
            <a:r>
              <a:rPr lang="cs-CZ" sz="2800" b="1" dirty="0"/>
              <a:t>1. krok: Vize projektu</a:t>
            </a:r>
            <a:endParaRPr lang="cs-CZ" sz="2700" b="1" dirty="0"/>
          </a:p>
          <a:p>
            <a:pPr marL="0" indent="0">
              <a:buNone/>
            </a:pPr>
            <a:r>
              <a:rPr lang="cs-CZ" sz="2800" dirty="0"/>
              <a:t>2. krok: Jaké jsou možnosti financování</a:t>
            </a:r>
          </a:p>
          <a:p>
            <a:pPr marL="0" indent="0">
              <a:buNone/>
            </a:pPr>
            <a:r>
              <a:rPr lang="cs-CZ" sz="2800" dirty="0"/>
              <a:t>3. krok: Metodické podklady pro navrhovatele</a:t>
            </a:r>
          </a:p>
          <a:p>
            <a:pPr marL="0" indent="0">
              <a:buNone/>
            </a:pPr>
            <a:r>
              <a:rPr lang="pl-PL" sz="2800" dirty="0"/>
              <a:t>4. krok: Konzultace s Centrem projektů na fakultě</a:t>
            </a:r>
            <a:r>
              <a:rPr lang="pl-PL" sz="2800" b="1" dirty="0"/>
              <a:t> </a:t>
            </a:r>
          </a:p>
          <a:p>
            <a:pPr marL="0" indent="0">
              <a:buNone/>
            </a:pPr>
            <a:r>
              <a:rPr lang="pl-PL" sz="2800" b="1" dirty="0"/>
              <a:t>5. krok: Partneři a projektový tým</a:t>
            </a:r>
          </a:p>
          <a:p>
            <a:pPr marL="0" indent="0">
              <a:buNone/>
            </a:pPr>
            <a:r>
              <a:rPr lang="cs-CZ" sz="2800" b="1" dirty="0"/>
              <a:t>6. krok: Dobře definované aktivity a transparentní rozpočet</a:t>
            </a:r>
          </a:p>
          <a:p>
            <a:pPr marL="0" indent="0">
              <a:buNone/>
            </a:pPr>
            <a:r>
              <a:rPr lang="pl-PL" sz="2800" b="1" dirty="0"/>
              <a:t>7. krok: </a:t>
            </a:r>
            <a:r>
              <a:rPr lang="pl-PL" sz="2800" dirty="0"/>
              <a:t>Sestavení žádosti, registrace, předložení </a:t>
            </a:r>
            <a:br>
              <a:rPr lang="pl-PL" sz="2800" dirty="0"/>
            </a:br>
            <a:r>
              <a:rPr lang="pl-PL" sz="2800" dirty="0"/>
              <a:t>k podpisu rektora/kvestora</a:t>
            </a:r>
          </a:p>
          <a:p>
            <a:pPr marL="0" indent="0">
              <a:buNone/>
            </a:pPr>
            <a:r>
              <a:rPr lang="pl-PL" sz="2800" b="1" dirty="0"/>
              <a:t>8. krok: Předání poskytovateli 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1572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1196752"/>
            <a:ext cx="838842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7. krok: Jak sestavit žádost?</a:t>
            </a:r>
          </a:p>
          <a:p>
            <a:pPr marL="0" indent="0">
              <a:buNone/>
            </a:pPr>
            <a:r>
              <a:rPr lang="cs-CZ" sz="2400" dirty="0"/>
              <a:t>1. Jaké výstupy, ukazatele, indikátory jsou požadovány?</a:t>
            </a:r>
          </a:p>
          <a:p>
            <a:pPr marL="0" indent="0">
              <a:buNone/>
            </a:pPr>
            <a:r>
              <a:rPr lang="cs-CZ" sz="2400" dirty="0"/>
              <a:t>2. Jaké aktivity k nim vedou?</a:t>
            </a:r>
          </a:p>
          <a:p>
            <a:pPr marL="0" indent="0">
              <a:buNone/>
            </a:pPr>
            <a:r>
              <a:rPr lang="cs-CZ" sz="2400" dirty="0"/>
              <a:t>3. Jaké zdroje (lidské, časové, finanční) budou potřeba na zajištění těchto aktivit?</a:t>
            </a:r>
          </a:p>
          <a:p>
            <a:pPr marL="0" indent="0">
              <a:buNone/>
            </a:pPr>
            <a:r>
              <a:rPr lang="pl-PL" sz="2400" dirty="0"/>
              <a:t>4. S jakými lidmi mohu v projektu počítat? CP?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5. Jak si mohu koncept a cíle ověřit, že jsou reálné a zároveň dostatečně ambiciózní? </a:t>
            </a:r>
          </a:p>
          <a:p>
            <a:pPr marL="0" indent="0">
              <a:buNone/>
            </a:pPr>
            <a:r>
              <a:rPr lang="cs-CZ" sz="2400" b="1" dirty="0"/>
              <a:t>6. Sestavení harmonogramu a rozpočtu</a:t>
            </a:r>
          </a:p>
          <a:p>
            <a:pPr marL="0" indent="0">
              <a:buNone/>
            </a:pPr>
            <a:r>
              <a:rPr lang="pl-PL" sz="2400" dirty="0"/>
              <a:t>7. Jak pokryji nezpůsobilé náklady, spoluúčast?</a:t>
            </a:r>
          </a:p>
          <a:p>
            <a:pPr marL="0" indent="0">
              <a:buNone/>
            </a:pP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2511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7. krok: Na co klást důraz při formulaci žádosti?</a:t>
            </a:r>
          </a:p>
          <a:p>
            <a:r>
              <a:rPr lang="cs-CZ" sz="2400" b="1" dirty="0"/>
              <a:t>NOVOST</a:t>
            </a:r>
            <a:r>
              <a:rPr lang="cs-CZ" sz="2400" dirty="0"/>
              <a:t> Zaměření na získání původních způsobů řešení</a:t>
            </a:r>
          </a:p>
          <a:p>
            <a:r>
              <a:rPr lang="cs-CZ" sz="2400" b="1" dirty="0"/>
              <a:t>KREATIVITA</a:t>
            </a:r>
            <a:r>
              <a:rPr lang="cs-CZ" sz="2400" dirty="0"/>
              <a:t> Původní, ne obecné známé koncepty a přístupy</a:t>
            </a:r>
          </a:p>
          <a:p>
            <a:r>
              <a:rPr lang="cs-CZ" sz="2400" b="1" dirty="0"/>
              <a:t>NEJISTOTA</a:t>
            </a:r>
            <a:r>
              <a:rPr lang="cs-CZ" sz="2400" dirty="0"/>
              <a:t> Nesamozřejmost konečného výsledku</a:t>
            </a:r>
          </a:p>
          <a:p>
            <a:r>
              <a:rPr lang="cs-CZ" sz="2400" b="1" dirty="0"/>
              <a:t>SYSTEMATIČNOST</a:t>
            </a:r>
            <a:r>
              <a:rPr lang="cs-CZ" sz="2400" dirty="0"/>
              <a:t> Systematické plánování a rozpočtování projektu a z toho vyplývající reálná dosažitelnost</a:t>
            </a:r>
          </a:p>
          <a:p>
            <a:r>
              <a:rPr lang="cs-CZ" sz="2400" b="1" dirty="0"/>
              <a:t>REPRODUKOVATELNOST </a:t>
            </a:r>
            <a:r>
              <a:rPr lang="cs-CZ" sz="2400" dirty="0"/>
              <a:t>Výsledky reprodukovatelné, příp. převoditelné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400" dirty="0"/>
              <a:t>     Používejte vždy jednoduché věty v činném tvaru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  <a:p>
            <a:pPr marL="0" indent="0">
              <a:buNone/>
            </a:pP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41421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9"/>
          <p:cNvSpPr txBox="1">
            <a:spLocks/>
          </p:cNvSpPr>
          <p:nvPr/>
        </p:nvSpPr>
        <p:spPr>
          <a:xfrm>
            <a:off x="4283968" y="195731"/>
            <a:ext cx="5055448" cy="42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Aplikace ERF DMS ČZU </a:t>
            </a:r>
            <a:endParaRPr lang="cs-CZ" sz="23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241317" y="1484784"/>
            <a:ext cx="8936384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i="1" dirty="0"/>
              <a:t>Evidence projektů umožňuje žadateli: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evidence schválení projektu nadřízenými včetně případné spoluúčasti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předpoklad podpisu rektorem / podání žádosti jménem univerzity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konzultace záměru s Centrem projektů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dát bezodkladně vědět, že má zájem podat projekt do výzvy, kde je limitován počet žádostí za instituci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zajištění databáze neúspěšných, ale inspirativních záměrů</a:t>
            </a:r>
            <a:br>
              <a:rPr lang="cs-CZ" sz="2200" b="0" dirty="0"/>
            </a:br>
            <a:endParaRPr lang="cs-CZ" sz="800" b="0" dirty="0"/>
          </a:p>
          <a:p>
            <a:pPr algn="l"/>
            <a:r>
              <a:rPr lang="cs-CZ" sz="2200" i="1" dirty="0"/>
              <a:t>Evidence projektů umožňuje Centru projektů: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sledovat vznikající projektové záměry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včas iniciovat jednání o výběru prioritních </a:t>
            </a:r>
            <a:r>
              <a:rPr lang="cs-CZ" sz="2200" b="0" dirty="0" err="1"/>
              <a:t>proj</a:t>
            </a:r>
            <a:r>
              <a:rPr lang="cs-CZ" sz="2200" b="0" dirty="0"/>
              <a:t>. (omezený počet žádostí, nabídky do veř. zakázek, veř. podpora de </a:t>
            </a:r>
            <a:r>
              <a:rPr lang="cs-CZ" sz="2200" b="0" dirty="0" err="1"/>
              <a:t>minimis</a:t>
            </a:r>
            <a:r>
              <a:rPr lang="cs-CZ" sz="2200" b="0" dirty="0"/>
              <a:t>)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200" b="0" dirty="0"/>
              <a:t>vytvářet podklady pro strategické dokumenty a rozhodování vedení fakult </a:t>
            </a:r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239995" y="716947"/>
            <a:ext cx="8936384" cy="983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Registrace projektové žádosti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73821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236764" y="692696"/>
            <a:ext cx="5431579" cy="576064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ČZU – Univerzita plná života</a:t>
            </a:r>
            <a:endParaRPr lang="cs-CZ" sz="2400" b="0" dirty="0"/>
          </a:p>
        </p:txBody>
      </p:sp>
      <p:sp>
        <p:nvSpPr>
          <p:cNvPr id="4" name="Ovál 3"/>
          <p:cNvSpPr/>
          <p:nvPr/>
        </p:nvSpPr>
        <p:spPr>
          <a:xfrm>
            <a:off x="2236765" y="2012758"/>
            <a:ext cx="4414021" cy="250832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ál 4"/>
          <p:cNvSpPr/>
          <p:nvPr/>
        </p:nvSpPr>
        <p:spPr>
          <a:xfrm>
            <a:off x="271202" y="3516054"/>
            <a:ext cx="4414021" cy="250832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4191672" y="3368951"/>
            <a:ext cx="4414021" cy="250832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05055"/>
            <a:ext cx="1706739" cy="11215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26" y="2648871"/>
            <a:ext cx="2304098" cy="57297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36" y="4305055"/>
            <a:ext cx="1871317" cy="1121571"/>
          </a:xfrm>
          <a:prstGeom prst="rect">
            <a:avLst/>
          </a:prstGeom>
        </p:spPr>
      </p:pic>
      <p:sp>
        <p:nvSpPr>
          <p:cNvPr id="13" name="Nadpis 9"/>
          <p:cNvSpPr txBox="1">
            <a:spLocks/>
          </p:cNvSpPr>
          <p:nvPr/>
        </p:nvSpPr>
        <p:spPr>
          <a:xfrm>
            <a:off x="2699792" y="3717032"/>
            <a:ext cx="3490976" cy="630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solidFill>
                  <a:srgbClr val="FFC000"/>
                </a:solidFill>
              </a:rPr>
              <a:t>Bioekonomika</a:t>
            </a:r>
            <a:r>
              <a:rPr lang="cs-CZ" dirty="0">
                <a:solidFill>
                  <a:srgbClr val="FFC000"/>
                </a:solidFill>
              </a:rPr>
              <a:t>, </a:t>
            </a:r>
            <a:br>
              <a:rPr lang="cs-CZ" dirty="0">
                <a:solidFill>
                  <a:srgbClr val="FFC000"/>
                </a:solidFill>
              </a:rPr>
            </a:br>
            <a:r>
              <a:rPr lang="cs-CZ" dirty="0">
                <a:solidFill>
                  <a:srgbClr val="FFC000"/>
                </a:solidFill>
              </a:rPr>
              <a:t>cirkulární ekonomika</a:t>
            </a:r>
            <a:endParaRPr lang="cs-CZ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4248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700" dirty="0"/>
              <a:t> </a:t>
            </a:r>
            <a:r>
              <a:rPr lang="cs-CZ" sz="2700" b="1" dirty="0"/>
              <a:t>Výzkum a možnosti jeho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Vyhledávání výzev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</a:t>
            </a:r>
            <a:r>
              <a:rPr lang="cs-CZ" sz="2700" b="1" dirty="0">
                <a:solidFill>
                  <a:srgbClr val="FF0000"/>
                </a:solidFill>
              </a:rPr>
              <a:t>Metodické postupy podávání žádostí o </a:t>
            </a:r>
            <a:br>
              <a:rPr lang="cs-CZ" sz="2700" b="1" dirty="0">
                <a:solidFill>
                  <a:srgbClr val="FF0000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 financování grantů a projektů na ČZU v Praze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 Podpora Oddělení pro strategii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9870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33633"/>
            <a:ext cx="7560840" cy="613321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Dokladování způsobilostí uchazeče o podporu</a:t>
            </a:r>
            <a:endParaRPr lang="cs-CZ" sz="2500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207616" y="1240141"/>
            <a:ext cx="8704584" cy="5413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Oprávnění k činnosti podle § 18 odst. 4 písm. a) zákona č. 130/2002 Sb. – </a:t>
            </a:r>
            <a:r>
              <a:rPr lang="cs-CZ" sz="2500" i="1" dirty="0"/>
              <a:t>zakládací listina (zákon o vysokých školách č. 111/1998 Sb.),</a:t>
            </a:r>
            <a:r>
              <a:rPr lang="cs-CZ" sz="2500" b="0" dirty="0"/>
              <a:t> </a:t>
            </a:r>
            <a:r>
              <a:rPr lang="cs-CZ" sz="2500" i="1" dirty="0"/>
              <a:t>výpis ze živnostenského rejstříku anebo čestné prohlášení</a:t>
            </a:r>
            <a:br>
              <a:rPr lang="cs-CZ" sz="2500" i="1" dirty="0"/>
            </a:br>
            <a:endParaRPr lang="cs-CZ" sz="1000" b="0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Pokud řešení projektu vyžaduje zvláštní povolení v souladu s § 18 odst. 2 písm. b) zákona č. 130/2002 Sb., musí být součástí kvalifikačních dokumentů rovněž doklad </a:t>
            </a:r>
          </a:p>
          <a:p>
            <a:pPr algn="l"/>
            <a:r>
              <a:rPr lang="cs-CZ" sz="2500" b="0" dirty="0"/>
              <a:t>     - </a:t>
            </a:r>
            <a:r>
              <a:rPr lang="cs-CZ" sz="2500" i="1" dirty="0"/>
              <a:t>oprávnění k používání pokusných zvířat k pokusům </a:t>
            </a:r>
            <a:r>
              <a:rPr lang="cs-CZ" sz="2500" b="0" dirty="0"/>
              <a:t>dle § 15 </a:t>
            </a:r>
            <a:br>
              <a:rPr lang="cs-CZ" sz="2500" b="0" dirty="0"/>
            </a:br>
            <a:r>
              <a:rPr lang="cs-CZ" sz="2500" b="0" dirty="0"/>
              <a:t>        zákona č. 246/1992 Sb., na ochranu zvířat proti týrání ve </a:t>
            </a:r>
            <a:br>
              <a:rPr lang="cs-CZ" sz="2500" b="0" dirty="0"/>
            </a:br>
            <a:r>
              <a:rPr lang="cs-CZ" sz="2500" b="0" dirty="0"/>
              <a:t>        znění pozdějších předpisů</a:t>
            </a:r>
            <a:br>
              <a:rPr lang="cs-CZ" sz="2500" b="0" dirty="0"/>
            </a:br>
            <a:r>
              <a:rPr lang="cs-CZ" sz="2500" b="0" dirty="0"/>
              <a:t>     - </a:t>
            </a:r>
            <a:r>
              <a:rPr lang="cs-CZ" sz="2500" i="1" dirty="0"/>
              <a:t>rozhodnutí o povolení nakládat  s geneticky modifikovanými </a:t>
            </a:r>
            <a:br>
              <a:rPr lang="cs-CZ" sz="2500" i="1" dirty="0"/>
            </a:br>
            <a:r>
              <a:rPr lang="cs-CZ" sz="2500" i="1" dirty="0"/>
              <a:t>        organismy (GMO)</a:t>
            </a:r>
            <a:r>
              <a:rPr lang="cs-CZ" sz="2500" b="0" i="1" dirty="0"/>
              <a:t> </a:t>
            </a:r>
            <a:r>
              <a:rPr lang="cs-CZ" sz="2500" b="0" dirty="0"/>
              <a:t>vydané podle zákona  č. 78/2004 Sb.  </a:t>
            </a:r>
          </a:p>
          <a:p>
            <a:pPr algn="l"/>
            <a:endParaRPr lang="cs-CZ" sz="24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2699792" y="188640"/>
            <a:ext cx="4680520" cy="42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300" dirty="0"/>
              <a:t>Způsobilost uchazeče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2057552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20687"/>
            <a:ext cx="7560840" cy="613321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Dokladování způsobilostí uchazeče o podporu</a:t>
            </a:r>
            <a:endParaRPr lang="cs-CZ" sz="2500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165764" y="1772816"/>
            <a:ext cx="870458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Způsobilým uchazečem není podnik v obtížích ve smyslu čl. 2 odst. 14 ABER, resp.  čl. 2 odst. 18 GBER a podnik, vůči němuž byl vydán inkasní příkaz po předcházejícím rozhodnutí Komise prohlašujícím, že podpora je protiprávní a neslučitelná s vnitřním trhem – </a:t>
            </a:r>
            <a:r>
              <a:rPr lang="cs-CZ" sz="2500" i="1" dirty="0"/>
              <a:t>čestné prohlášení, anebo potvrzení o bezdlužnosti vůči FÚ, OSSZ, ZP, CÚ a další. </a:t>
            </a:r>
          </a:p>
          <a:p>
            <a:pPr algn="l"/>
            <a:endParaRPr lang="cs-CZ" sz="24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2699792" y="188640"/>
            <a:ext cx="4680520" cy="42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300" dirty="0"/>
              <a:t>Způsobilost uchazeče 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349717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3528" y="828169"/>
            <a:ext cx="7560840" cy="61332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Dokladování způsobilosti uchazeče o podporu</a:t>
            </a:r>
            <a:endParaRPr lang="cs-CZ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323528" y="2852936"/>
            <a:ext cx="870458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Osoba jednající za univerzitu </a:t>
            </a:r>
            <a:r>
              <a:rPr lang="cs-CZ" b="0" dirty="0"/>
              <a:t>(statutární zástupce):</a:t>
            </a:r>
          </a:p>
          <a:p>
            <a:pPr algn="l"/>
            <a:r>
              <a:rPr lang="cs-CZ" b="0" dirty="0"/>
              <a:t>prof. Ing. Petr Sklenička, CSc., rektor</a:t>
            </a:r>
          </a:p>
          <a:p>
            <a:pPr algn="l"/>
            <a:r>
              <a:rPr lang="cs-CZ" dirty="0"/>
              <a:t>Číslo účtu:</a:t>
            </a:r>
          </a:p>
          <a:p>
            <a:pPr algn="l"/>
            <a:r>
              <a:rPr lang="cs-CZ" b="0" dirty="0"/>
              <a:t>Česká národní banka 94-6928061/0710 (ČZU příjemce dotace)</a:t>
            </a:r>
          </a:p>
          <a:p>
            <a:pPr algn="l"/>
            <a:r>
              <a:rPr lang="cs-CZ" b="0" dirty="0"/>
              <a:t>Česká spořitelna 500022222/0800 (ČZU </a:t>
            </a:r>
            <a:r>
              <a:rPr lang="cs-CZ" b="0" dirty="0" err="1"/>
              <a:t>spolupříjemce</a:t>
            </a:r>
            <a:r>
              <a:rPr lang="cs-CZ" b="0" dirty="0"/>
              <a:t> dotace = spoluřešitel</a:t>
            </a:r>
          </a:p>
          <a:p>
            <a:pPr algn="l"/>
            <a:r>
              <a:rPr lang="cs-CZ" dirty="0"/>
              <a:t>Adresa:</a:t>
            </a:r>
          </a:p>
          <a:p>
            <a:pPr algn="l"/>
            <a:r>
              <a:rPr lang="cs-CZ" b="0" dirty="0"/>
              <a:t>Česká zemědělská univerzita v Praze, Kamýcká 129, 165 00 Praha-Suchdol</a:t>
            </a:r>
          </a:p>
          <a:p>
            <a:pPr algn="l"/>
            <a:r>
              <a:rPr lang="cs-CZ" b="0" dirty="0"/>
              <a:t>IČ: 60460709, DIČ: CZ60460709</a:t>
            </a:r>
          </a:p>
          <a:p>
            <a:pPr algn="l"/>
            <a:endParaRPr lang="cs-CZ" sz="24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2699792" y="188640"/>
            <a:ext cx="4680520" cy="42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300" dirty="0"/>
              <a:t>Způsobilost uchazeče 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2375929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12315"/>
              </p:ext>
            </p:extLst>
          </p:nvPr>
        </p:nvGraphicFramePr>
        <p:xfrm>
          <a:off x="0" y="764704"/>
          <a:ext cx="9116370" cy="502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3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741">
                <a:tc rowSpan="2"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Účastník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Průmyslový výzkum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Experimentální vývoj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831">
                <a:tc vMerge="1">
                  <a:txBody>
                    <a:bodyPr/>
                    <a:lstStyle/>
                    <a:p>
                      <a:endParaRPr lang="cs-CZ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Nejvyšší míra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podpory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Nejvyšší míra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podpory při doložení účinné spolupráce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Nejvyšší míra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podpory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Nejvyšší míra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podpory při doložení účinné spolupráce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41">
                <a:tc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Malé 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741">
                <a:tc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Stření 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41">
                <a:tc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Velké 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741">
                <a:tc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Výzkumné 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7504" y="5789063"/>
            <a:ext cx="8964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cs-CZ" altLang="cs-CZ" sz="1700" dirty="0">
                <a:solidFill>
                  <a:srgbClr val="FF0000"/>
                </a:solidFill>
              </a:rPr>
              <a:t>Maximální míra podpory na jeden projekt </a:t>
            </a:r>
            <a:r>
              <a:rPr lang="cs-CZ" altLang="cs-CZ" sz="1700" b="0" dirty="0">
                <a:solidFill>
                  <a:srgbClr val="FF0000"/>
                </a:solidFill>
              </a:rPr>
              <a:t>v průměru za všechny příjemce dohromady </a:t>
            </a:r>
            <a:r>
              <a:rPr lang="cs-CZ" altLang="cs-CZ" sz="1700" dirty="0">
                <a:solidFill>
                  <a:srgbClr val="FF0000"/>
                </a:solidFill>
              </a:rPr>
              <a:t>činí 60 % celkových uznaných nákladů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cs-CZ" altLang="cs-CZ" sz="600" b="0" dirty="0"/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cs-CZ" altLang="cs-CZ" sz="1700" b="0" dirty="0"/>
              <a:t>Celkový rozpočet jednoho projektu se pohybuje 6 – 12 mil. Kč</a:t>
            </a:r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2699792" y="188640"/>
            <a:ext cx="4680520" cy="42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300" dirty="0"/>
              <a:t>Druh žadatele a projektu limituje výši dotace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2042401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20688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Osobní náklady</a:t>
            </a:r>
            <a:endParaRPr lang="cs-CZ" sz="25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305768" y="1196752"/>
            <a:ext cx="8820472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Mzdy nebo platy zaměstnanců přijatých podle pracovní smlouvy výhradně na řešení projektu</a:t>
            </a:r>
            <a:br>
              <a:rPr lang="cs-CZ" sz="2500" b="0" dirty="0"/>
            </a:br>
            <a:br>
              <a:rPr lang="cs-CZ" sz="400" b="0" dirty="0"/>
            </a:br>
            <a:endParaRPr lang="cs-CZ" sz="4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Příslušná část mezd nebo platů zaměstnanců podílejících se na projektu, která odpovídá jejich úvazku nebo prokazatelně vykázané účasti na řešení projektu (např. pomocí pracovního deníku, výkazů práce apod.)</a:t>
            </a:r>
            <a:br>
              <a:rPr lang="cs-CZ" sz="2500" b="0" dirty="0"/>
            </a:br>
            <a:endParaRPr lang="cs-CZ" sz="4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Ostatní osobní náklady nebo výdaje na základě </a:t>
            </a:r>
          </a:p>
          <a:p>
            <a:pPr algn="l"/>
            <a:r>
              <a:rPr lang="cs-CZ" sz="2500" b="0" dirty="0"/>
              <a:t>      - dohody o provedení práce </a:t>
            </a:r>
          </a:p>
          <a:p>
            <a:pPr algn="l"/>
            <a:r>
              <a:rPr lang="cs-CZ" sz="2500" b="0" dirty="0"/>
              <a:t>      - dohody o pracovní činnosti</a:t>
            </a:r>
          </a:p>
          <a:p>
            <a:pPr algn="l"/>
            <a:r>
              <a:rPr lang="cs-CZ" sz="2500" b="0" i="1" dirty="0"/>
              <a:t>      </a:t>
            </a:r>
            <a:br>
              <a:rPr lang="cs-CZ" sz="2500" b="0" i="1" dirty="0"/>
            </a:br>
            <a:endParaRPr lang="cs-CZ" sz="400" b="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Stipendia na výzkum, vývoj a inovace podle zákona č. 111/1998 Sb., o vysokých školách. </a:t>
            </a:r>
            <a:endParaRPr lang="cs-CZ" sz="2500" i="1" dirty="0"/>
          </a:p>
        </p:txBody>
      </p:sp>
      <p:sp>
        <p:nvSpPr>
          <p:cNvPr id="13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Kategorie nákladů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46956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20688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Osobní náklady</a:t>
            </a:r>
            <a:endParaRPr lang="cs-CZ" sz="25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199728" y="1037432"/>
            <a:ext cx="8903878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Hrubá mzda </a:t>
            </a:r>
            <a:r>
              <a:rPr lang="cs-CZ" sz="2500" b="0" dirty="0"/>
              <a:t>                                                     </a:t>
            </a:r>
            <a:r>
              <a:rPr lang="cs-CZ" sz="2500" i="1" dirty="0"/>
              <a:t>26 000 Kč měsíčně</a:t>
            </a:r>
            <a:br>
              <a:rPr lang="cs-CZ" sz="2500" b="0" dirty="0"/>
            </a:br>
            <a:r>
              <a:rPr lang="cs-CZ" sz="2500" b="0" i="1" dirty="0"/>
              <a:t>  (pro pracovníka je na pozici odborného asistenta dle VMP)</a:t>
            </a:r>
            <a:br>
              <a:rPr lang="cs-CZ" sz="2500" b="0" i="1" dirty="0"/>
            </a:br>
            <a:br>
              <a:rPr lang="cs-CZ" sz="300" b="0" dirty="0"/>
            </a:br>
            <a:endParaRPr lang="cs-CZ" sz="3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Osobní </a:t>
            </a:r>
            <a:r>
              <a:rPr lang="cs-CZ" sz="2500" i="1"/>
              <a:t>náklady                                               35 157 </a:t>
            </a:r>
            <a:r>
              <a:rPr lang="cs-CZ" sz="2500" i="1" dirty="0"/>
              <a:t>Kč měsíčně  </a:t>
            </a:r>
            <a:br>
              <a:rPr lang="cs-CZ" sz="2500" i="1" dirty="0"/>
            </a:br>
            <a:r>
              <a:rPr lang="cs-CZ" sz="2500" i="1" dirty="0"/>
              <a:t>  </a:t>
            </a:r>
            <a:r>
              <a:rPr lang="cs-CZ" sz="2500" b="0" i="1" dirty="0"/>
              <a:t>(náklad pro projekt, přičíst odvody soc. 24,8%, zdrav. 9%, úraz. </a:t>
            </a:r>
            <a:br>
              <a:rPr lang="cs-CZ" sz="2500" b="0" i="1" dirty="0"/>
            </a:br>
            <a:r>
              <a:rPr lang="cs-CZ" sz="2500" b="0" i="1" dirty="0"/>
              <a:t>   0,42%, soc. fond 1% = 35,22% z hrubé mzdy)</a:t>
            </a:r>
            <a:br>
              <a:rPr lang="cs-CZ" sz="2500" b="0" i="1" dirty="0"/>
            </a:br>
            <a:br>
              <a:rPr lang="cs-CZ" sz="300" b="0" i="1" dirty="0"/>
            </a:br>
            <a:endParaRPr lang="cs-CZ" sz="300" b="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Čistá mzda</a:t>
            </a:r>
            <a:r>
              <a:rPr lang="cs-CZ" sz="2500" b="0" dirty="0"/>
              <a:t>                                                        </a:t>
            </a:r>
            <a:r>
              <a:rPr lang="cs-CZ" sz="2500" i="1" dirty="0"/>
              <a:t>19 760 Kč měsíčně</a:t>
            </a:r>
          </a:p>
          <a:p>
            <a:pPr algn="l"/>
            <a:r>
              <a:rPr lang="cs-CZ" sz="2500" b="0" i="1" dirty="0"/>
              <a:t>      (odvody soc.6,5%, zdrav. 4,5%, záloha na daň 15% z hrubé mzdy)</a:t>
            </a:r>
            <a:endParaRPr lang="cs-CZ" sz="25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000" b="0" dirty="0"/>
          </a:p>
        </p:txBody>
      </p:sp>
      <p:sp>
        <p:nvSpPr>
          <p:cNvPr id="13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Kategorie nákladů</a:t>
            </a:r>
            <a:endParaRPr lang="cs-CZ" sz="23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227794" y="4581128"/>
            <a:ext cx="890387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6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Výše osobních nákladů daného pracovníka v projektu by měla odpovídat běžné výši osobních nákladů v organizaci </a:t>
            </a:r>
            <a:br>
              <a:rPr lang="cs-CZ" sz="2500" b="0" dirty="0"/>
            </a:br>
            <a:r>
              <a:rPr lang="cs-CZ" sz="2500" b="0" dirty="0"/>
              <a:t>– </a:t>
            </a:r>
            <a:r>
              <a:rPr lang="cs-CZ" sz="2500" i="1" dirty="0"/>
              <a:t>Vnitřní mzdový předpis ČZU</a:t>
            </a:r>
            <a:br>
              <a:rPr lang="cs-CZ" sz="2500" i="1" dirty="0"/>
            </a:br>
            <a:br>
              <a:rPr lang="cs-CZ" sz="200" i="1" dirty="0"/>
            </a:br>
            <a:endParaRPr lang="cs-CZ" sz="2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Nesmí být uzavřeno více pracovně-právních vztahů na týž druh pracovní činnosti </a:t>
            </a:r>
          </a:p>
        </p:txBody>
      </p:sp>
    </p:spTree>
    <p:extLst>
      <p:ext uri="{BB962C8B-B14F-4D97-AF65-F5344CB8AC3E}">
        <p14:creationId xmlns:p14="http://schemas.microsoft.com/office/powerpoint/2010/main" val="2333573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20688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Materiální náklady</a:t>
            </a:r>
            <a:endParaRPr lang="cs-CZ" sz="25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425841" y="1232756"/>
            <a:ext cx="901239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Drobný hmotný majetek (do 40 tis. Kč s/bez DPH) </a:t>
            </a:r>
            <a:br>
              <a:rPr lang="cs-CZ" sz="2500" i="1" dirty="0"/>
            </a:br>
            <a:r>
              <a:rPr lang="cs-CZ" sz="2500" b="0" dirty="0"/>
              <a:t>– musí být využíván výhradně v přímé souvislosti k řešení projektu</a:t>
            </a:r>
            <a:br>
              <a:rPr lang="cs-CZ" sz="2500" b="0" dirty="0"/>
            </a:br>
            <a:endParaRPr lang="cs-CZ" sz="6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Drobný nehmotný majetek (do 60 tis. Kč s/bez DPH) </a:t>
            </a:r>
          </a:p>
          <a:p>
            <a:pPr algn="l"/>
            <a:r>
              <a:rPr lang="cs-CZ" sz="2500" b="0" dirty="0"/>
              <a:t>     – musí být využíván výhradně v přímé souvislosti k řešení  </a:t>
            </a:r>
            <a:br>
              <a:rPr lang="cs-CZ" sz="2500" b="0" dirty="0"/>
            </a:br>
            <a:r>
              <a:rPr lang="cs-CZ" sz="2500" b="0" dirty="0"/>
              <a:t>     projektu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500" i="1" dirty="0"/>
          </a:p>
        </p:txBody>
      </p:sp>
      <p:sp>
        <p:nvSpPr>
          <p:cNvPr id="13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Kategorie nákladů</a:t>
            </a:r>
            <a:endParaRPr lang="cs-CZ" sz="2300" b="0" dirty="0"/>
          </a:p>
        </p:txBody>
      </p:sp>
      <p:sp>
        <p:nvSpPr>
          <p:cNvPr id="11" name="Nadpis 9"/>
          <p:cNvSpPr txBox="1">
            <a:spLocks/>
          </p:cNvSpPr>
          <p:nvPr/>
        </p:nvSpPr>
        <p:spPr>
          <a:xfrm>
            <a:off x="198736" y="3617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/>
              <a:t>Investice</a:t>
            </a:r>
            <a:endParaRPr lang="cs-CZ" sz="2500" b="0" dirty="0"/>
          </a:p>
        </p:txBody>
      </p:sp>
      <p:sp>
        <p:nvSpPr>
          <p:cNvPr id="12" name="Nadpis 9"/>
          <p:cNvSpPr txBox="1">
            <a:spLocks/>
          </p:cNvSpPr>
          <p:nvPr/>
        </p:nvSpPr>
        <p:spPr>
          <a:xfrm>
            <a:off x="425841" y="3905672"/>
            <a:ext cx="8610655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Dlouhodobý hmotný (nad 40 tis. Kč s/bez DPH) </a:t>
            </a:r>
            <a:r>
              <a:rPr lang="cs-CZ" sz="2500" b="0" dirty="0"/>
              <a:t>– např. přístroje, stroje, zařízení, které mají provozně-technickou funkci po dobu delší než jeden rok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6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Dlouhodobý nehmotný majetek (investice) (nad 60 tis. Kč s/bez DPH) </a:t>
            </a:r>
            <a:r>
              <a:rPr lang="cs-CZ" sz="2500" b="0" dirty="0"/>
              <a:t>– např. software, databáze, jejich </a:t>
            </a:r>
            <a:r>
              <a:rPr lang="pl-PL" sz="2500" b="0" dirty="0"/>
              <a:t>doba použitelnosti je delší než jeden rok</a:t>
            </a:r>
            <a:endParaRPr lang="cs-CZ" sz="2500" i="1" dirty="0"/>
          </a:p>
        </p:txBody>
      </p:sp>
    </p:spTree>
    <p:extLst>
      <p:ext uri="{BB962C8B-B14F-4D97-AF65-F5344CB8AC3E}">
        <p14:creationId xmlns:p14="http://schemas.microsoft.com/office/powerpoint/2010/main" val="103364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503562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Materiální náklady</a:t>
            </a:r>
            <a:endParaRPr lang="cs-CZ" sz="25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282184" y="2401823"/>
            <a:ext cx="9012398" cy="881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b="0" i="1" dirty="0"/>
              <a:t>Celková doba řešení projektu jsou </a:t>
            </a:r>
            <a:r>
              <a:rPr lang="cs-CZ" sz="2200" i="1" dirty="0"/>
              <a:t>3 roky, </a:t>
            </a:r>
            <a:r>
              <a:rPr lang="cs-CZ" sz="2200" i="1" dirty="0" err="1"/>
              <a:t>předp</a:t>
            </a:r>
            <a:r>
              <a:rPr lang="cs-CZ" sz="2200" i="1" dirty="0"/>
              <a:t>. doba odpisů 5 let</a:t>
            </a:r>
            <a:br>
              <a:rPr lang="cs-CZ" sz="2200" b="0" i="1" dirty="0"/>
            </a:br>
            <a:r>
              <a:rPr lang="cs-CZ" sz="2200" b="0" i="1" dirty="0"/>
              <a:t>Chci zakoupit notebook k tíži projektu za </a:t>
            </a:r>
            <a:r>
              <a:rPr lang="cs-CZ" sz="2200" i="1" dirty="0"/>
              <a:t>45 000 Kč s/bez DPH </a:t>
            </a:r>
          </a:p>
        </p:txBody>
      </p:sp>
      <p:sp>
        <p:nvSpPr>
          <p:cNvPr id="13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Kategorie nákladů</a:t>
            </a:r>
            <a:endParaRPr lang="cs-CZ" sz="2300" b="0" dirty="0"/>
          </a:p>
        </p:txBody>
      </p:sp>
      <p:sp>
        <p:nvSpPr>
          <p:cNvPr id="9" name="Nadpis 9"/>
          <p:cNvSpPr txBox="1">
            <a:spLocks/>
          </p:cNvSpPr>
          <p:nvPr/>
        </p:nvSpPr>
        <p:spPr>
          <a:xfrm>
            <a:off x="257197" y="737389"/>
            <a:ext cx="888680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i="1" dirty="0"/>
              <a:t>Materiální náklady </a:t>
            </a:r>
            <a:r>
              <a:rPr lang="cs-CZ" sz="2500" b="0" dirty="0"/>
              <a:t>– uznatelným nákladem je pouze odpovídající podíl výdajů na pořízení hmotného majetku, který odpovídá podílu předpokládaného užití pro vlastní řešení projektu. </a:t>
            </a:r>
          </a:p>
        </p:txBody>
      </p:sp>
      <p:sp>
        <p:nvSpPr>
          <p:cNvPr id="6" name="Nadpis 9"/>
          <p:cNvSpPr txBox="1">
            <a:spLocks/>
          </p:cNvSpPr>
          <p:nvPr/>
        </p:nvSpPr>
        <p:spPr>
          <a:xfrm>
            <a:off x="179512" y="2011186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/>
              <a:t>Příklad</a:t>
            </a:r>
            <a:endParaRPr lang="cs-CZ" sz="2500" b="0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13846"/>
              </p:ext>
            </p:extLst>
          </p:nvPr>
        </p:nvGraphicFramePr>
        <p:xfrm>
          <a:off x="4238" y="3308924"/>
          <a:ext cx="9144000" cy="3561622"/>
        </p:xfrm>
        <a:graphic>
          <a:graphicData uri="http://schemas.openxmlformats.org/drawingml/2006/table">
            <a:tbl>
              <a:tblPr/>
              <a:tblGrid>
                <a:gridCol w="177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305">
                  <a:extLst>
                    <a:ext uri="{9D8B030D-6E8A-4147-A177-3AD203B41FA5}">
                      <a16:colId xmlns:a16="http://schemas.microsoft.com/office/drawing/2014/main" val="2015875465"/>
                    </a:ext>
                  </a:extLst>
                </a:gridCol>
                <a:gridCol w="2469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Doba </a:t>
                      </a:r>
                      <a:r>
                        <a:rPr lang="cs-CZ" sz="2000" b="1" baseline="0" dirty="0"/>
                        <a:t>odpisů notebooku 5 l.</a:t>
                      </a:r>
                      <a:endParaRPr lang="cs-CZ" sz="2000" b="1" dirty="0"/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Odpisy</a:t>
                      </a:r>
                      <a:r>
                        <a:rPr lang="cs-CZ" sz="2000" b="1" baseline="0" dirty="0"/>
                        <a:t> (Kč) účetní rovnoměrné</a:t>
                      </a:r>
                      <a:endParaRPr lang="cs-CZ" sz="2000" b="1" dirty="0"/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Využití počítače pro projekt (%)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Uznatelnost</a:t>
                      </a:r>
                      <a:r>
                        <a:rPr lang="cs-CZ" sz="2000" b="1" baseline="0" dirty="0"/>
                        <a:t> nákladu (Kč)</a:t>
                      </a:r>
                      <a:endParaRPr lang="cs-CZ" sz="2000" b="1" dirty="0"/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2017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9 000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4 500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6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2018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5 000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4</a:t>
                      </a:r>
                      <a:r>
                        <a:rPr lang="cs-CZ" sz="2000" baseline="0" dirty="0"/>
                        <a:t> 500</a:t>
                      </a:r>
                      <a:endParaRPr lang="cs-CZ" sz="2000" dirty="0"/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88217"/>
                  </a:ext>
                </a:extLst>
              </a:tr>
              <a:tr h="476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2019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9 000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4 500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75229"/>
                  </a:ext>
                </a:extLst>
              </a:tr>
              <a:tr h="476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2020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9 000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634552"/>
                  </a:ext>
                </a:extLst>
              </a:tr>
              <a:tr h="476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2021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9 000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783646"/>
                  </a:ext>
                </a:extLst>
              </a:tr>
              <a:tr h="47675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Uznatelný</a:t>
                      </a:r>
                      <a:r>
                        <a:rPr lang="cs-CZ" sz="2000" b="1" baseline="0" dirty="0"/>
                        <a:t> náklad pro projekt při zakoupení notebooku</a:t>
                      </a:r>
                      <a:endParaRPr lang="cs-CZ" sz="2000" b="1" dirty="0"/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/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13 500</a:t>
                      </a:r>
                    </a:p>
                  </a:txBody>
                  <a:tcPr marL="91453" marR="91453"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1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06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10483" y="692696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Cestovné</a:t>
            </a:r>
            <a:endParaRPr lang="cs-CZ" sz="25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210483" y="1124744"/>
            <a:ext cx="8970695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i="1" dirty="0"/>
              <a:t>Cestovné </a:t>
            </a:r>
            <a:r>
              <a:rPr lang="cs-CZ" sz="2300" b="0" dirty="0"/>
              <a:t>– náklady vzniklé výhradně v přímé souvislosti s řešením grantového projektu včetně pracovních pobytů a cest konaných v souvislosti s aktivní účastí na konferencích.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3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b="0" dirty="0"/>
              <a:t>Podmínkou je mít uzavřen pracovně-právní vztah mezi zaměstnancem a ČZU v Praze (pozor: většinou musí jít o člena řešitelského týmu)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3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b="0" dirty="0"/>
              <a:t>Zpravidla se požaduje dokladování aktivní účasti na zúčastněné akci – např. příspěvek ve sborníku, program konference se seznamem přednášejících apod.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3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b="0" dirty="0"/>
              <a:t>Pokud by pracovník chtěl v zahraničí zůstat po delší dobu, může danou pracovní cestu přerušit bez nároku na úhradu cestovného</a:t>
            </a:r>
          </a:p>
          <a:p>
            <a:pPr algn="l"/>
            <a:endParaRPr lang="cs-CZ" sz="2300" i="1" dirty="0"/>
          </a:p>
        </p:txBody>
      </p:sp>
      <p:sp>
        <p:nvSpPr>
          <p:cNvPr id="13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Kategorie nákladů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251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27584" y="1556792"/>
            <a:ext cx="8316416" cy="4248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FF0000"/>
                </a:solidFill>
              </a:rPr>
              <a:t> </a:t>
            </a:r>
            <a:r>
              <a:rPr lang="cs-CZ" sz="2700" b="1" dirty="0">
                <a:solidFill>
                  <a:srgbClr val="FF0000"/>
                </a:solidFill>
              </a:rPr>
              <a:t>Výzkum a možnosti jeho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Vyhledávání výzev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Metodické postupy podávání žádostí </a:t>
            </a:r>
            <a:br>
              <a:rPr lang="cs-CZ" sz="2700" b="1" dirty="0"/>
            </a:br>
            <a:r>
              <a:rPr lang="cs-CZ" sz="2700" b="1" dirty="0"/>
              <a:t> o financování grantů a projektů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Podpora Oddělení rozvoje a projektového řízení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37606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35659" y="692696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Náklady na subdodávky anebo služby</a:t>
            </a:r>
            <a:endParaRPr lang="cs-CZ" sz="25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281853" y="1317411"/>
            <a:ext cx="8682635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Subdodávka</a:t>
            </a:r>
            <a:r>
              <a:rPr lang="cs-CZ" sz="2500" b="0" dirty="0"/>
              <a:t> – má charakter výzkumu, např. měření dat na specifickém přístroji, kterým pracoviště řešitele projektu nedisponuje (zpravidla je definováno u daného programu omezení max. výše subdodávek z celkového rozpočtu projektu)</a:t>
            </a:r>
          </a:p>
          <a:p>
            <a:pPr algn="l"/>
            <a:r>
              <a:rPr lang="cs-CZ" sz="2500" b="0" dirty="0"/>
              <a:t>       </a:t>
            </a:r>
            <a:endParaRPr lang="cs-CZ" sz="20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i="1" dirty="0"/>
              <a:t>Služba </a:t>
            </a:r>
            <a:r>
              <a:rPr lang="cs-CZ" sz="2500" b="0" dirty="0"/>
              <a:t>– má charakter např. drobné opravy vlastního přístroje, anebo překladu odborného textu pro vědecký článek apod.</a:t>
            </a:r>
            <a:r>
              <a:rPr lang="cs-CZ" sz="2500" i="1" dirty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5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5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i="1" dirty="0"/>
              <a:t>Při zadávání subdodávek a pořizování investic se musíme řídit směrnicí kvestora Zadávání veřejných zakázek a tvorba a evidence smluv</a:t>
            </a:r>
          </a:p>
        </p:txBody>
      </p:sp>
      <p:sp>
        <p:nvSpPr>
          <p:cNvPr id="13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Kategorie nákladů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376066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10483" y="548680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Režijní náklady</a:t>
            </a:r>
            <a:endParaRPr lang="cs-CZ" sz="25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210483" y="1124744"/>
            <a:ext cx="8970695" cy="56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i="1" dirty="0"/>
              <a:t>Nepřímé náklady stanovené pevným procentem</a:t>
            </a:r>
            <a:r>
              <a:rPr lang="cs-CZ" sz="2300" b="0" dirty="0"/>
              <a:t> (z PN, ON aj.) </a:t>
            </a:r>
            <a:br>
              <a:rPr lang="cs-CZ" sz="2300" b="0" dirty="0"/>
            </a:br>
            <a:r>
              <a:rPr lang="cs-CZ" sz="2300" b="0" dirty="0"/>
              <a:t>Náklady se přeúčtují na vrub projekt, z (ve prospěch katedry anebo děkanátu) příslušné fakulty. (Musí mít charakter způsobilých výdajů.)</a:t>
            </a:r>
            <a:endParaRPr lang="cs-CZ" sz="23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3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i="1" dirty="0" err="1"/>
              <a:t>Flat</a:t>
            </a:r>
            <a:r>
              <a:rPr lang="cs-CZ" sz="2300" i="1" dirty="0"/>
              <a:t> </a:t>
            </a:r>
            <a:r>
              <a:rPr lang="cs-CZ" sz="2300" i="1" dirty="0" err="1"/>
              <a:t>rate</a:t>
            </a:r>
            <a:r>
              <a:rPr lang="cs-CZ" sz="2300" i="1" dirty="0"/>
              <a:t> </a:t>
            </a:r>
            <a:r>
              <a:rPr lang="cs-CZ" sz="2300" b="0" dirty="0"/>
              <a:t>– Směrnice kvestora č. 6/2017 Čerpání režijních nákladů u vědecko-výzkumných prostředků v případě uplatnění metodiky FLAT RATE. Poskytovatel definuje max. výši procenta, které může být uplatněno. (Doporučení ORPŘ/tajemníka)</a:t>
            </a:r>
            <a:endParaRPr lang="cs-CZ" sz="23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300" i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i="1" dirty="0"/>
              <a:t>Metoda vykazování režijních nákladů souvisejících přímo s řešením projektu </a:t>
            </a:r>
            <a:r>
              <a:rPr lang="cs-CZ" sz="2300" b="0" dirty="0"/>
              <a:t>– Směrnice kvestora č. 16/2012 Metodika výpočtu procenta režijní přirážky. ČZU v Praze definuje na každý rok procento režijních nákladů z osobních nákladů projektu, které se přeúčtuje ve prospěch fakulty a rektorátu.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3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300" i="1" dirty="0"/>
              <a:t>Full </a:t>
            </a:r>
            <a:r>
              <a:rPr lang="cs-CZ" sz="2300" i="1" dirty="0" err="1"/>
              <a:t>Cost</a:t>
            </a:r>
            <a:r>
              <a:rPr lang="cs-CZ" sz="2300" i="1" dirty="0"/>
              <a:t> (FC) </a:t>
            </a:r>
            <a:r>
              <a:rPr lang="cs-CZ" sz="2300" b="0" dirty="0"/>
              <a:t>– ČZU v Praze tuto metodiku neuplatňuje </a:t>
            </a:r>
            <a:endParaRPr lang="cs-CZ" sz="2300" i="1" dirty="0"/>
          </a:p>
        </p:txBody>
      </p:sp>
      <p:sp>
        <p:nvSpPr>
          <p:cNvPr id="13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Kategorie nákladů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1405126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20687"/>
            <a:ext cx="7560840" cy="613321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Motivační účinek, dopad, přínos projektu </a:t>
            </a:r>
            <a:endParaRPr lang="cs-CZ" sz="2500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204829" y="1484784"/>
            <a:ext cx="8939171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0" dirty="0"/>
              <a:t>Státní podpora musí mít motivační účinek, tj. musí vést k tomu, že příjemci změní své postupy tak, že zvýší činnost v oblasti </a:t>
            </a:r>
            <a:r>
              <a:rPr lang="cs-CZ" sz="2500" b="0" dirty="0" err="1"/>
              <a:t>VaVaI</a:t>
            </a:r>
            <a:r>
              <a:rPr lang="cs-CZ" sz="2500" b="0" dirty="0"/>
              <a:t> pokud jde o míru, rozsah, vynaloženou částku nebo rychlost.</a:t>
            </a:r>
            <a:br>
              <a:rPr lang="cs-CZ" sz="2500" b="0" dirty="0"/>
            </a:br>
            <a:br>
              <a:rPr lang="cs-CZ" sz="2500" b="0" dirty="0"/>
            </a:br>
            <a:br>
              <a:rPr lang="cs-CZ" sz="2500" b="0" dirty="0"/>
            </a:br>
            <a:endParaRPr lang="cs-CZ" sz="25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Značné zvětšení velikosti projektu či činnosti v případě přidělení   </a:t>
            </a:r>
            <a:br>
              <a:rPr lang="cs-CZ" sz="2500" b="0" dirty="0"/>
            </a:br>
            <a:r>
              <a:rPr lang="cs-CZ" sz="2500" b="0" dirty="0"/>
              <a:t> podpory.</a:t>
            </a:r>
            <a:br>
              <a:rPr lang="cs-CZ" sz="2500" b="0" dirty="0"/>
            </a:br>
            <a:endParaRPr lang="cs-CZ" sz="4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Značné zvětšení rozsahu projektu či činnosti v případě přidělení  </a:t>
            </a:r>
            <a:br>
              <a:rPr lang="cs-CZ" sz="2500" b="0" dirty="0"/>
            </a:br>
            <a:r>
              <a:rPr lang="cs-CZ" sz="2500" b="0" dirty="0"/>
              <a:t> podpory.</a:t>
            </a:r>
            <a:br>
              <a:rPr lang="cs-CZ" sz="2500" b="0" dirty="0"/>
            </a:br>
            <a:endParaRPr lang="cs-CZ" sz="4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Značné zvýšení celkové částky vynaložené příjemcem na projekt  </a:t>
            </a:r>
            <a:br>
              <a:rPr lang="cs-CZ" sz="2500" b="0" dirty="0"/>
            </a:br>
            <a:r>
              <a:rPr lang="cs-CZ" sz="2500" b="0" dirty="0"/>
              <a:t> či činnost v případě přidělení podpory.</a:t>
            </a:r>
            <a:br>
              <a:rPr lang="cs-CZ" sz="2500" b="0" dirty="0"/>
            </a:br>
            <a:endParaRPr lang="cs-CZ" sz="4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500" b="0" dirty="0"/>
              <a:t>Značné zkrácení doby řešení či urychlení příslušné činnosti.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4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204829" y="2852936"/>
            <a:ext cx="7560840" cy="613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/>
              <a:t>Kritéria motivačního účinku </a:t>
            </a:r>
            <a:endParaRPr lang="cs-CZ" sz="2500" b="0" dirty="0"/>
          </a:p>
        </p:txBody>
      </p:sp>
      <p:sp>
        <p:nvSpPr>
          <p:cNvPr id="6" name="Nadpis 9"/>
          <p:cNvSpPr txBox="1">
            <a:spLocks/>
          </p:cNvSpPr>
          <p:nvPr/>
        </p:nvSpPr>
        <p:spPr>
          <a:xfrm>
            <a:off x="5076056" y="116632"/>
            <a:ext cx="26791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Výsledky projektu</a:t>
            </a:r>
            <a:endParaRPr lang="cs-CZ" sz="2300" b="0" dirty="0"/>
          </a:p>
        </p:txBody>
      </p:sp>
    </p:spTree>
    <p:extLst>
      <p:ext uri="{BB962C8B-B14F-4D97-AF65-F5344CB8AC3E}">
        <p14:creationId xmlns:p14="http://schemas.microsoft.com/office/powerpoint/2010/main" val="1326120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096" y="496377"/>
            <a:ext cx="7560840" cy="613321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Základní výzkum</a:t>
            </a:r>
            <a:endParaRPr lang="cs-CZ" sz="2500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314416" y="859830"/>
            <a:ext cx="8704584" cy="135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0" dirty="0" err="1"/>
              <a:t>Jimp</a:t>
            </a:r>
            <a:r>
              <a:rPr lang="cs-CZ" sz="2500" b="0" dirty="0"/>
              <a:t> – původní/přehledový článek v odborném periodiku, který je obsažen v databázi Web </a:t>
            </a:r>
            <a:r>
              <a:rPr lang="cs-CZ" sz="2500" b="0" dirty="0" err="1"/>
              <a:t>of</a:t>
            </a:r>
            <a:r>
              <a:rPr lang="cs-CZ" sz="2500" b="0" dirty="0"/>
              <a:t> Science</a:t>
            </a:r>
            <a:endParaRPr lang="cs-CZ" sz="24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Výsledky projektu</a:t>
            </a:r>
            <a:endParaRPr lang="cs-CZ" sz="2300" b="0" dirty="0"/>
          </a:p>
        </p:txBody>
      </p:sp>
      <p:sp>
        <p:nvSpPr>
          <p:cNvPr id="6" name="Nadpis 9"/>
          <p:cNvSpPr txBox="1">
            <a:spLocks/>
          </p:cNvSpPr>
          <p:nvPr/>
        </p:nvSpPr>
        <p:spPr>
          <a:xfrm>
            <a:off x="142418" y="1967521"/>
            <a:ext cx="7560840" cy="613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/>
              <a:t>Aplikovaný výzkum</a:t>
            </a:r>
            <a:endParaRPr lang="cs-CZ" sz="2500" b="0" dirty="0"/>
          </a:p>
        </p:txBody>
      </p:sp>
      <p:sp>
        <p:nvSpPr>
          <p:cNvPr id="7" name="Nadpis 9"/>
          <p:cNvSpPr txBox="1">
            <a:spLocks/>
          </p:cNvSpPr>
          <p:nvPr/>
        </p:nvSpPr>
        <p:spPr>
          <a:xfrm>
            <a:off x="390269" y="2467378"/>
            <a:ext cx="8853928" cy="283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0" dirty="0"/>
              <a:t>P – patent, Z – poloprovoz, ověřená technologie, odrůda, plemeno, F – (výsledky  s právní ochranou) užitný vzor, průmyslový vzor, G – (technicky realizované výsledky) prototyp, funkční vzorek, H – výsledky promítnuté do právních předpisů a norem, N – certifikovaná metodika, léčebný postup, specializovaná mapa s odborným obsahem, R – software, M – uspořádání konference a W – uspořádání workshopu. </a:t>
            </a:r>
            <a:endParaRPr lang="cs-CZ" sz="2400" b="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160509" y="5106547"/>
            <a:ext cx="9012398" cy="17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i="1" dirty="0"/>
              <a:t>   </a:t>
            </a:r>
            <a:r>
              <a:rPr lang="cs-CZ" sz="2500" b="0" i="1" dirty="0"/>
              <a:t>Poskytovatel může požadovat při návrhu projektu potvrzení od   </a:t>
            </a:r>
            <a:br>
              <a:rPr lang="cs-CZ" sz="2500" b="0" i="1" dirty="0"/>
            </a:br>
            <a:r>
              <a:rPr lang="cs-CZ" sz="2500" b="0" i="1" dirty="0"/>
              <a:t>    certifikačního orgánu, že může certifikovanou metodiku anebo </a:t>
            </a:r>
            <a:br>
              <a:rPr lang="cs-CZ" sz="2500" b="0" i="1" dirty="0"/>
            </a:br>
            <a:r>
              <a:rPr lang="cs-CZ" sz="2500" b="0" i="1" dirty="0"/>
              <a:t>    specializovanou mapu certifikovat. </a:t>
            </a:r>
          </a:p>
        </p:txBody>
      </p:sp>
    </p:spTree>
    <p:extLst>
      <p:ext uri="{BB962C8B-B14F-4D97-AF65-F5344CB8AC3E}">
        <p14:creationId xmlns:p14="http://schemas.microsoft.com/office/powerpoint/2010/main" val="983331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9"/>
          <p:cNvSpPr txBox="1">
            <a:spLocks/>
          </p:cNvSpPr>
          <p:nvPr/>
        </p:nvSpPr>
        <p:spPr>
          <a:xfrm>
            <a:off x="4932040" y="116632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300" dirty="0"/>
              <a:t>Výsledky projektu</a:t>
            </a:r>
            <a:endParaRPr lang="cs-CZ" sz="2300" b="0" dirty="0"/>
          </a:p>
        </p:txBody>
      </p:sp>
      <p:sp>
        <p:nvSpPr>
          <p:cNvPr id="6" name="Nadpis 9"/>
          <p:cNvSpPr txBox="1">
            <a:spLocks/>
          </p:cNvSpPr>
          <p:nvPr/>
        </p:nvSpPr>
        <p:spPr>
          <a:xfrm>
            <a:off x="467544" y="1247108"/>
            <a:ext cx="7560840" cy="304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Smluvní zajištění spolupráce s dalšími subjekty</a:t>
            </a:r>
          </a:p>
          <a:p>
            <a:pPr algn="l"/>
            <a:endParaRPr lang="cs-CZ" sz="2500" dirty="0"/>
          </a:p>
          <a:p>
            <a:pPr algn="l"/>
            <a:r>
              <a:rPr lang="cs-CZ" sz="2500" b="0" dirty="0" err="1"/>
              <a:t>Letter</a:t>
            </a:r>
            <a:r>
              <a:rPr lang="cs-CZ" sz="2500" b="0" dirty="0"/>
              <a:t> </a:t>
            </a:r>
            <a:r>
              <a:rPr lang="cs-CZ" sz="2500" b="0" dirty="0" err="1"/>
              <a:t>of</a:t>
            </a:r>
            <a:r>
              <a:rPr lang="cs-CZ" sz="2500" b="0" dirty="0"/>
              <a:t> </a:t>
            </a:r>
            <a:r>
              <a:rPr lang="cs-CZ" sz="2500" b="0" dirty="0" err="1"/>
              <a:t>Intent</a:t>
            </a:r>
            <a:endParaRPr lang="cs-CZ" sz="2500" b="0" dirty="0"/>
          </a:p>
          <a:p>
            <a:pPr algn="l"/>
            <a:r>
              <a:rPr lang="cs-CZ" sz="2500" b="0" dirty="0"/>
              <a:t>Smlouva o partnerství</a:t>
            </a:r>
          </a:p>
          <a:p>
            <a:pPr algn="l"/>
            <a:r>
              <a:rPr lang="cs-CZ" sz="2500" b="0" dirty="0"/>
              <a:t>Smlouva o spolupráci při řešení projektu</a:t>
            </a:r>
          </a:p>
          <a:p>
            <a:pPr algn="l"/>
            <a:r>
              <a:rPr lang="cs-CZ" sz="2500" b="0" dirty="0"/>
              <a:t>Smlouva o využití výsledků</a:t>
            </a:r>
          </a:p>
          <a:p>
            <a:pPr algn="l"/>
            <a:endParaRPr lang="cs-CZ" sz="2500" b="0" dirty="0"/>
          </a:p>
          <a:p>
            <a:pPr algn="l"/>
            <a:r>
              <a:rPr lang="cs-CZ" sz="2500" b="0" dirty="0"/>
              <a:t>O vzory je možné požádat na ORPŘ</a:t>
            </a:r>
          </a:p>
        </p:txBody>
      </p:sp>
    </p:spTree>
    <p:extLst>
      <p:ext uri="{BB962C8B-B14F-4D97-AF65-F5344CB8AC3E}">
        <p14:creationId xmlns:p14="http://schemas.microsoft.com/office/powerpoint/2010/main" val="3922305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4248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700" dirty="0"/>
              <a:t> </a:t>
            </a:r>
            <a:r>
              <a:rPr lang="cs-CZ" sz="2700" b="1" dirty="0"/>
              <a:t>Výzkum a možnosti jeho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Vyhledávání výzev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Metodické postupy podávání žádostí o </a:t>
            </a:r>
            <a:br>
              <a:rPr lang="cs-CZ" sz="2700" b="1" dirty="0"/>
            </a:br>
            <a:r>
              <a:rPr lang="cs-CZ" sz="2700" b="1" dirty="0"/>
              <a:t> financování grantů a projektů na ČZU v Praze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FF0000"/>
                </a:solidFill>
              </a:rPr>
              <a:t> Podpora Oddělení rozvoje a projektového řízení</a:t>
            </a:r>
            <a:br>
              <a:rPr lang="cs-CZ" sz="2800" b="1" dirty="0">
                <a:solidFill>
                  <a:srgbClr val="FF0000"/>
                </a:solidFill>
              </a:rPr>
            </a:b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4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3528" y="871463"/>
            <a:ext cx="7411392" cy="61332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Metodická podpora ORPŘ </a:t>
            </a:r>
            <a:endParaRPr lang="cs-CZ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323528" y="1124744"/>
            <a:ext cx="8820472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Informace o aktuálně vyhlášených výzvách </a:t>
            </a:r>
            <a:br>
              <a:rPr lang="cs-CZ" sz="2400" b="0" dirty="0"/>
            </a:br>
            <a:r>
              <a:rPr lang="cs-CZ" sz="2400" b="0" dirty="0"/>
              <a:t>Pravidelné poskytování informací o termínech aktuálních výzev a se­minářů prostřednictvím webu ČZU, </a:t>
            </a:r>
            <a:r>
              <a:rPr lang="cs-CZ" sz="2400" b="0" dirty="0" err="1"/>
              <a:t>intranetu,Newsletteru</a:t>
            </a:r>
            <a:r>
              <a:rPr lang="cs-CZ" sz="2400" b="0" dirty="0"/>
              <a:t> a prostřednictvím zá­stupců Centra projektů.</a:t>
            </a:r>
          </a:p>
          <a:p>
            <a:pPr algn="l"/>
            <a:r>
              <a:rPr lang="cs-CZ" sz="2400" dirty="0"/>
              <a:t>Podpora při předkládání projektových žádostí </a:t>
            </a:r>
            <a:br>
              <a:rPr lang="cs-CZ" sz="2400" b="0" dirty="0"/>
            </a:br>
            <a:r>
              <a:rPr lang="cs-CZ" sz="2400" b="0" dirty="0"/>
              <a:t>Poskytování předvyplněných částí formulářů žádosti týkajících se uni­verzity jako celku. Zabezpečení aktuálních povinných příloh za ČZU k žádosti o projekt z vedené aktuální databáze dokumentů. Zajištění podpisů statutárním zástupcem. Dle domluvy zajištění odevzdání gran­tové přihlášky dle požadavků poskytovatelů.</a:t>
            </a:r>
          </a:p>
          <a:p>
            <a:pPr algn="l"/>
            <a:r>
              <a:rPr lang="cs-CZ" sz="2400" dirty="0"/>
              <a:t>Podpora při procesu schválení projektů</a:t>
            </a:r>
            <a:r>
              <a:rPr lang="cs-CZ" sz="2400" b="0" dirty="0"/>
              <a:t> </a:t>
            </a:r>
            <a:br>
              <a:rPr lang="cs-CZ" sz="2400" b="0" dirty="0"/>
            </a:br>
            <a:r>
              <a:rPr lang="cs-CZ" sz="2400" b="0" dirty="0"/>
              <a:t>Procesní podpora zabezpečení zahájení realizace projektu ve smyslu zajištění procesu podpisů smluv, přidělení čísel zakázek, archivace do­kumentů v elektronické podobě prostřednictvím aplikace ERF-DMS. </a:t>
            </a:r>
          </a:p>
        </p:txBody>
      </p:sp>
    </p:spTree>
    <p:extLst>
      <p:ext uri="{BB962C8B-B14F-4D97-AF65-F5344CB8AC3E}">
        <p14:creationId xmlns:p14="http://schemas.microsoft.com/office/powerpoint/2010/main" val="319855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56493" y="1052736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Kontakty</a:t>
            </a:r>
            <a:endParaRPr lang="cs-CZ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251520" y="1052736"/>
            <a:ext cx="9145015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i="1" dirty="0"/>
              <a:t>Mgr. Josef Beránek</a:t>
            </a:r>
            <a:r>
              <a:rPr lang="cs-CZ" sz="2200" dirty="0"/>
              <a:t> (vedoucí OPS) </a:t>
            </a:r>
            <a:r>
              <a:rPr lang="cs-CZ" sz="2200" b="0" dirty="0"/>
              <a:t>-</a:t>
            </a:r>
            <a:r>
              <a:rPr lang="cs-CZ" sz="2200" dirty="0"/>
              <a:t> </a:t>
            </a:r>
            <a:r>
              <a:rPr lang="cs-CZ" sz="2200" b="0" dirty="0"/>
              <a:t>beranek@rektorat.czu.cz,                                                    </a:t>
            </a:r>
            <a:br>
              <a:rPr lang="cs-CZ" sz="2200" b="0" dirty="0"/>
            </a:br>
            <a:r>
              <a:rPr lang="cs-CZ" sz="2200" b="0" dirty="0"/>
              <a:t>     tel.:  224 384 048</a:t>
            </a:r>
          </a:p>
          <a:p>
            <a:pPr algn="l"/>
            <a:r>
              <a:rPr lang="cs-CZ" sz="2200" i="1" dirty="0"/>
              <a:t>Ing. Karolína Šlechtová</a:t>
            </a:r>
            <a:r>
              <a:rPr lang="cs-CZ" sz="2200" dirty="0"/>
              <a:t> </a:t>
            </a:r>
            <a:r>
              <a:rPr lang="cs-CZ" sz="2200" b="0" dirty="0"/>
              <a:t>-</a:t>
            </a:r>
            <a:r>
              <a:rPr lang="cs-CZ" sz="2200" dirty="0"/>
              <a:t> </a:t>
            </a:r>
            <a:r>
              <a:rPr lang="cs-CZ" sz="2200" b="0" dirty="0"/>
              <a:t>slechtovak@rektorat.czu.cz, tel.: 224 383 478</a:t>
            </a:r>
          </a:p>
          <a:p>
            <a:pPr algn="l"/>
            <a:r>
              <a:rPr lang="cs-CZ" sz="2200" b="0" dirty="0"/>
              <a:t>   (GAČR, TAČR, NAZV </a:t>
            </a:r>
            <a:r>
              <a:rPr lang="cs-CZ" sz="2200" b="0" dirty="0" err="1"/>
              <a:t>MZe</a:t>
            </a:r>
            <a:r>
              <a:rPr lang="cs-CZ" sz="2200" b="0" dirty="0"/>
              <a:t>, BV MV ČR, MK NAKI, </a:t>
            </a:r>
            <a:r>
              <a:rPr lang="cs-CZ" sz="2200" b="0" dirty="0" err="1"/>
              <a:t>org</a:t>
            </a:r>
            <a:r>
              <a:rPr lang="cs-CZ" sz="2200" b="0" dirty="0"/>
              <a:t>. zajištění kontrol)</a:t>
            </a:r>
          </a:p>
          <a:p>
            <a:pPr algn="l"/>
            <a:r>
              <a:rPr lang="cs-CZ" sz="2200" i="1" dirty="0"/>
              <a:t>Ing. Patrik Toula </a:t>
            </a:r>
            <a:r>
              <a:rPr lang="cs-CZ" sz="2200" b="0" dirty="0"/>
              <a:t>– toulap@rektorat.czu.cz, tel.: 224 382 694</a:t>
            </a:r>
            <a:br>
              <a:rPr lang="cs-CZ" sz="2200" b="0" dirty="0"/>
            </a:br>
            <a:r>
              <a:rPr lang="cs-CZ" sz="2200" b="0" dirty="0"/>
              <a:t>   (H2020, Norské fondy, LIFE+, EUROPE AID, Česko-Švýcarský Fond,</a:t>
            </a:r>
            <a:br>
              <a:rPr lang="cs-CZ" sz="2200" b="0" dirty="0"/>
            </a:br>
            <a:r>
              <a:rPr lang="cs-CZ" sz="2200" b="0" dirty="0"/>
              <a:t>   ERASMUS+, </a:t>
            </a:r>
            <a:r>
              <a:rPr lang="cs-CZ" sz="2200" b="0" dirty="0" err="1"/>
              <a:t>Visegrad</a:t>
            </a:r>
            <a:r>
              <a:rPr lang="cs-CZ" sz="2200" b="0" dirty="0"/>
              <a:t> </a:t>
            </a:r>
            <a:r>
              <a:rPr lang="cs-CZ" sz="2200" b="0" dirty="0" err="1"/>
              <a:t>Fund</a:t>
            </a:r>
            <a:r>
              <a:rPr lang="cs-CZ" sz="2200" b="0" dirty="0"/>
              <a:t> )</a:t>
            </a:r>
          </a:p>
          <a:p>
            <a:pPr algn="l"/>
            <a:r>
              <a:rPr lang="cs-CZ" sz="2200" i="1" dirty="0"/>
              <a:t>Ing. Lucie Peterková</a:t>
            </a:r>
            <a:r>
              <a:rPr lang="cs-CZ" sz="2200" dirty="0"/>
              <a:t> </a:t>
            </a:r>
            <a:r>
              <a:rPr lang="cs-CZ" sz="2200" b="0" dirty="0"/>
              <a:t>–</a:t>
            </a:r>
            <a:r>
              <a:rPr lang="cs-CZ" sz="2200" dirty="0"/>
              <a:t> </a:t>
            </a:r>
            <a:r>
              <a:rPr lang="cs-CZ" sz="2200" b="0" dirty="0"/>
              <a:t>peterkovalucie@rektorat.czu.cz, tel.: 224 383 477</a:t>
            </a:r>
          </a:p>
          <a:p>
            <a:pPr algn="l"/>
            <a:r>
              <a:rPr lang="cs-CZ" sz="2200" b="0" dirty="0"/>
              <a:t>   (H2020, Norské fondy, LIFE+, EUROPE AID, Česko-Švýcarský Fond, </a:t>
            </a:r>
          </a:p>
          <a:p>
            <a:pPr algn="l"/>
            <a:r>
              <a:rPr lang="cs-CZ" sz="2200" b="0" dirty="0"/>
              <a:t>   ERASMUS+,  </a:t>
            </a:r>
            <a:r>
              <a:rPr lang="cs-CZ" sz="2200" b="0" dirty="0" err="1"/>
              <a:t>Visegrad</a:t>
            </a:r>
            <a:r>
              <a:rPr lang="cs-CZ" sz="2200" b="0" dirty="0"/>
              <a:t> </a:t>
            </a:r>
            <a:r>
              <a:rPr lang="cs-CZ" sz="2200" b="0" dirty="0" err="1"/>
              <a:t>Fund</a:t>
            </a:r>
            <a:r>
              <a:rPr lang="cs-CZ" sz="2200" b="0" dirty="0"/>
              <a:t>, ESF)</a:t>
            </a:r>
          </a:p>
          <a:p>
            <a:pPr algn="l"/>
            <a:r>
              <a:rPr lang="cs-CZ" sz="2000" i="1" dirty="0"/>
              <a:t>Ing. Martina Filgasová</a:t>
            </a:r>
            <a:r>
              <a:rPr lang="cs-CZ" sz="2000" dirty="0"/>
              <a:t> </a:t>
            </a:r>
            <a:r>
              <a:rPr lang="cs-CZ" sz="2000" b="0" dirty="0"/>
              <a:t>-</a:t>
            </a:r>
            <a:r>
              <a:rPr lang="cs-CZ" sz="2000" dirty="0"/>
              <a:t> </a:t>
            </a:r>
            <a:r>
              <a:rPr lang="cs-CZ" sz="2000" b="0" dirty="0"/>
              <a:t>filgasovam@rektorat.czu.cz, tel.: 224 382 642</a:t>
            </a:r>
            <a:endParaRPr lang="cs-CZ" sz="2000" dirty="0"/>
          </a:p>
          <a:p>
            <a:pPr algn="l"/>
            <a:r>
              <a:rPr lang="cs-CZ" sz="1800" dirty="0"/>
              <a:t>    </a:t>
            </a:r>
            <a:r>
              <a:rPr lang="cs-CZ" sz="2200" b="0" dirty="0"/>
              <a:t>(IP, CRP, program „F“, PRV, speciální výzvy, databáze standardních příloh,</a:t>
            </a:r>
            <a:br>
              <a:rPr lang="cs-CZ" sz="2200" b="0" dirty="0"/>
            </a:br>
            <a:r>
              <a:rPr lang="cs-CZ" sz="2200" b="0" dirty="0"/>
              <a:t>   sledování de </a:t>
            </a:r>
            <a:r>
              <a:rPr lang="cs-CZ" sz="2200" b="0" dirty="0" err="1"/>
              <a:t>minimis</a:t>
            </a:r>
            <a:r>
              <a:rPr lang="cs-CZ" sz="2200" b="0" dirty="0"/>
              <a:t>, </a:t>
            </a:r>
            <a:r>
              <a:rPr lang="cs-CZ" sz="2200" b="0" dirty="0" err="1"/>
              <a:t>Newsletter</a:t>
            </a:r>
            <a:r>
              <a:rPr lang="cs-CZ" sz="2200" b="0" dirty="0"/>
              <a:t>, obecná podpora OP)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12223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699792" y="2132856"/>
            <a:ext cx="3096344" cy="613321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Děkuji za pozornost</a:t>
            </a:r>
            <a:endParaRPr lang="cs-CZ" sz="2500" b="0" dirty="0"/>
          </a:p>
        </p:txBody>
      </p:sp>
    </p:spTree>
    <p:extLst>
      <p:ext uri="{BB962C8B-B14F-4D97-AF65-F5344CB8AC3E}">
        <p14:creationId xmlns:p14="http://schemas.microsoft.com/office/powerpoint/2010/main" val="274767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92696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Výzkum a možnosti jeho financování</a:t>
            </a:r>
            <a:endParaRPr lang="cs-CZ" sz="2500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309330" y="1484784"/>
            <a:ext cx="8834670" cy="725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i="1" dirty="0"/>
              <a:t>Základní výzkum (bez finanční spoluúčasti firem) </a:t>
            </a:r>
            <a:r>
              <a:rPr lang="cs-CZ" sz="2400" b="0" dirty="0"/>
              <a:t>– výzkum je realizován v laboratořích, ve výzkumných centrech </a:t>
            </a:r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>
          <a:xfrm>
            <a:off x="309329" y="2636912"/>
            <a:ext cx="8356815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Interní grantová agentura příslušné fakulty ČZU (IGA) (listopad)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Grantová agentura ČR (GAČR) – Juniorský program (březen)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Ministerstvo školství, mládeže a tělovýchovy (MŠMT) – projekty operačních programů (excelentní týmy, mobility)</a:t>
            </a:r>
            <a:br>
              <a:rPr lang="cs-CZ" sz="2400" dirty="0"/>
            </a:b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Evropská unie (EU) – program H2020 (COST, MSCA – mobility)</a:t>
            </a:r>
          </a:p>
        </p:txBody>
      </p:sp>
    </p:spTree>
    <p:extLst>
      <p:ext uri="{BB962C8B-B14F-4D97-AF65-F5344CB8AC3E}">
        <p14:creationId xmlns:p14="http://schemas.microsoft.com/office/powerpoint/2010/main" val="24501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92696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Výzkum a možnosti jeho financování</a:t>
            </a:r>
            <a:endParaRPr lang="cs-CZ" sz="2500" b="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178136" y="1412776"/>
            <a:ext cx="8636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i="1" dirty="0"/>
              <a:t>Aplikovaný výzkum a experimentální vývoj (s finanční spoluúčastí firem) </a:t>
            </a:r>
            <a:r>
              <a:rPr lang="cs-CZ" sz="2400" b="0" dirty="0"/>
              <a:t>– výzkum je realizován nejen v rámci laboratoří, ale výsledky jsou přenášeny a testovány např. v praxi (ve firmách) </a:t>
            </a:r>
          </a:p>
          <a:p>
            <a:pPr algn="l"/>
            <a:endParaRPr lang="cs-CZ" sz="2200" b="0" dirty="0"/>
          </a:p>
        </p:txBody>
      </p:sp>
      <p:sp>
        <p:nvSpPr>
          <p:cNvPr id="13" name="Zástupný symbol pro obsah 6"/>
          <p:cNvSpPr txBox="1">
            <a:spLocks/>
          </p:cNvSpPr>
          <p:nvPr/>
        </p:nvSpPr>
        <p:spPr>
          <a:xfrm>
            <a:off x="318113" y="2852936"/>
            <a:ext cx="8356815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Interní grantová agentura příslušné fakulty ČZU (IGA) (listopad)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Technologická agentura ČR (TAČR) – program ZÉTA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Technologická agentura ČR (TAČR) – program ÉTA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Národní agentura pro zemědělský výzkum – program ZEMĚ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Ministerstvo kultury - NAKI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Ministerstvo vnitra – program Bezpečnostní výzkum MV ČR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5097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20688"/>
            <a:ext cx="7488832" cy="576064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Výzkum a možnosti jeho financování</a:t>
            </a:r>
            <a:endParaRPr lang="cs-CZ" sz="2500" b="0" dirty="0"/>
          </a:p>
        </p:txBody>
      </p:sp>
      <p:sp>
        <p:nvSpPr>
          <p:cNvPr id="4" name="Nadpis 9"/>
          <p:cNvSpPr txBox="1">
            <a:spLocks/>
          </p:cNvSpPr>
          <p:nvPr/>
        </p:nvSpPr>
        <p:spPr>
          <a:xfrm>
            <a:off x="307938" y="1184214"/>
            <a:ext cx="87045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i="1" dirty="0"/>
              <a:t>Výzkum na základě veřejné zakázky </a:t>
            </a:r>
            <a:r>
              <a:rPr lang="cs-CZ" sz="2400" b="0" dirty="0"/>
              <a:t>– zadavatelem výzkumu je zpravidla obec, město, ministerstvo na základě výběrového řízení a smlouvy o dílo </a:t>
            </a:r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307938" y="5631325"/>
            <a:ext cx="8636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i="1" dirty="0"/>
              <a:t>Výzkum financovaný na základě darů </a:t>
            </a:r>
            <a:r>
              <a:rPr lang="cs-CZ" sz="2400" b="0" dirty="0"/>
              <a:t>– zadavatelem výzkumu je zpravidla soukromý subjekt na základě darovací smlouvy </a:t>
            </a:r>
          </a:p>
          <a:p>
            <a:pPr algn="l"/>
            <a:endParaRPr lang="cs-CZ" sz="2200" b="0" dirty="0"/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>
          <a:xfrm>
            <a:off x="333274" y="2264061"/>
            <a:ext cx="8356815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TAČR, Grantová služba Lesy ČR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Ministerstvo zemědělství, Ministerstvo životního prostředí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Agentura ochrany přírody a krajiny ČR, Správa Národního parku Šumava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Nadace ČEZ</a:t>
            </a:r>
            <a:endParaRPr lang="cs-CZ" sz="2400" dirty="0"/>
          </a:p>
        </p:txBody>
      </p:sp>
      <p:sp>
        <p:nvSpPr>
          <p:cNvPr id="8" name="Nadpis 9"/>
          <p:cNvSpPr txBox="1">
            <a:spLocks/>
          </p:cNvSpPr>
          <p:nvPr/>
        </p:nvSpPr>
        <p:spPr>
          <a:xfrm>
            <a:off x="307938" y="4255209"/>
            <a:ext cx="87045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i="1" dirty="0"/>
              <a:t>Smluvní výzkum </a:t>
            </a:r>
            <a:r>
              <a:rPr lang="cs-CZ" sz="2400" b="0" dirty="0"/>
              <a:t>– zadavatelem výzkumu je zpravidla soukromý subjekt na základě smlouvy o dílo </a:t>
            </a:r>
          </a:p>
        </p:txBody>
      </p:sp>
      <p:sp>
        <p:nvSpPr>
          <p:cNvPr id="11" name="Zástupný symbol pro obsah 6"/>
          <p:cNvSpPr txBox="1">
            <a:spLocks/>
          </p:cNvSpPr>
          <p:nvPr/>
        </p:nvSpPr>
        <p:spPr>
          <a:xfrm>
            <a:off x="371250" y="5105329"/>
            <a:ext cx="835681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firmy</a:t>
            </a:r>
          </a:p>
        </p:txBody>
      </p:sp>
      <p:sp>
        <p:nvSpPr>
          <p:cNvPr id="12" name="Zástupný symbol pro obsah 6"/>
          <p:cNvSpPr txBox="1">
            <a:spLocks/>
          </p:cNvSpPr>
          <p:nvPr/>
        </p:nvSpPr>
        <p:spPr>
          <a:xfrm>
            <a:off x="351861" y="6323454"/>
            <a:ext cx="835681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firmy</a:t>
            </a:r>
          </a:p>
        </p:txBody>
      </p:sp>
    </p:spTree>
    <p:extLst>
      <p:ext uri="{BB962C8B-B14F-4D97-AF65-F5344CB8AC3E}">
        <p14:creationId xmlns:p14="http://schemas.microsoft.com/office/powerpoint/2010/main" val="177837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79512" y="620688"/>
            <a:ext cx="7488832" cy="864096"/>
          </a:xfrm>
        </p:spPr>
        <p:txBody>
          <a:bodyPr>
            <a:normAutofit/>
          </a:bodyPr>
          <a:lstStyle/>
          <a:p>
            <a:pPr algn="l"/>
            <a:r>
              <a:rPr lang="cs-CZ" sz="2500" dirty="0"/>
              <a:t>Výzkum a možnosti jeho financování</a:t>
            </a:r>
            <a:endParaRPr lang="cs-CZ" sz="2500" b="0" dirty="0"/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>
          <a:xfrm>
            <a:off x="333274" y="1772816"/>
            <a:ext cx="8356815" cy="4464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Granty </a:t>
            </a:r>
            <a:r>
              <a:rPr lang="cs-CZ" sz="2400" dirty="0">
                <a:solidFill>
                  <a:srgbClr val="FF0000"/>
                </a:solidFill>
              </a:rPr>
              <a:t>přístup </a:t>
            </a:r>
            <a:r>
              <a:rPr lang="cs-CZ" sz="2400" dirty="0" err="1">
                <a:solidFill>
                  <a:srgbClr val="FF0000"/>
                </a:solidFill>
              </a:rPr>
              <a:t>Bottom</a:t>
            </a:r>
            <a:r>
              <a:rPr lang="cs-CZ" sz="2400" dirty="0">
                <a:solidFill>
                  <a:srgbClr val="FF0000"/>
                </a:solidFill>
              </a:rPr>
              <a:t>-Up</a:t>
            </a:r>
          </a:p>
          <a:p>
            <a:pPr marL="0" indent="0">
              <a:buNone/>
            </a:pPr>
            <a:r>
              <a:rPr lang="cs-CZ" sz="2400" dirty="0"/>
              <a:t>      – obecné zaměření, očekává se ověření hypotézy,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Projekty </a:t>
            </a:r>
            <a:r>
              <a:rPr lang="cs-CZ" sz="2400" dirty="0">
                <a:solidFill>
                  <a:srgbClr val="FF0000"/>
                </a:solidFill>
              </a:rPr>
              <a:t>přístup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Top-Down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     – očekává se konkrétní přínos k řešené problematice </a:t>
            </a:r>
            <a:br>
              <a:rPr lang="cs-CZ" sz="2400" dirty="0"/>
            </a:br>
            <a:r>
              <a:rPr lang="cs-CZ" sz="2400" dirty="0"/>
              <a:t>      v návaznosti na stanovené ukazatele (praktické výstupy patří </a:t>
            </a:r>
            <a:br>
              <a:rPr lang="cs-CZ" sz="2400" dirty="0"/>
            </a:br>
            <a:r>
              <a:rPr lang="cs-CZ" sz="2400" dirty="0"/>
              <a:t>      řešitelskému týmu a je třeba je poskytovat nediskriminačně</a:t>
            </a:r>
            <a:br>
              <a:rPr lang="cs-CZ" sz="2400" dirty="0"/>
            </a:br>
            <a:r>
              <a:rPr lang="cs-CZ" sz="2400" dirty="0"/>
              <a:t>      třetím stranám),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Smluvní výzkum </a:t>
            </a:r>
            <a:r>
              <a:rPr lang="cs-CZ" sz="2400" dirty="0">
                <a:solidFill>
                  <a:srgbClr val="FF0000"/>
                </a:solidFill>
              </a:rPr>
              <a:t>definovaný předmět spolupráce</a:t>
            </a:r>
          </a:p>
          <a:p>
            <a:pPr marL="0" indent="0">
              <a:buNone/>
            </a:pPr>
            <a:r>
              <a:rPr lang="cs-CZ" sz="2400" dirty="0"/>
              <a:t>     – na základě požadavků objednatele na základě smlouvy </a:t>
            </a:r>
            <a:br>
              <a:rPr lang="cs-CZ" sz="2400" dirty="0"/>
            </a:br>
            <a:r>
              <a:rPr lang="cs-CZ" sz="2400" dirty="0"/>
              <a:t>     a fakturace, </a:t>
            </a:r>
            <a:r>
              <a:rPr lang="cs-CZ" sz="2400" dirty="0">
                <a:solidFill>
                  <a:srgbClr val="FF0000"/>
                </a:solidFill>
              </a:rPr>
              <a:t>výstupy patří objednateli</a:t>
            </a:r>
          </a:p>
        </p:txBody>
      </p:sp>
    </p:spTree>
    <p:extLst>
      <p:ext uri="{BB962C8B-B14F-4D97-AF65-F5344CB8AC3E}">
        <p14:creationId xmlns:p14="http://schemas.microsoft.com/office/powerpoint/2010/main" val="246901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99592" y="1556792"/>
            <a:ext cx="8244408" cy="4248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700" dirty="0"/>
              <a:t> </a:t>
            </a:r>
            <a:r>
              <a:rPr lang="cs-CZ" sz="2700" b="1" dirty="0"/>
              <a:t>Výzkum a možnosti jeho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</a:t>
            </a:r>
            <a:r>
              <a:rPr lang="cs-CZ" sz="2700" b="1" dirty="0">
                <a:solidFill>
                  <a:srgbClr val="FF0000"/>
                </a:solidFill>
              </a:rPr>
              <a:t>Vyhledávání výzev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700" b="1" dirty="0"/>
              <a:t> Metodické postupy podávání žádostí o </a:t>
            </a:r>
            <a:br>
              <a:rPr lang="cs-CZ" sz="2700" b="1" dirty="0"/>
            </a:br>
            <a:r>
              <a:rPr lang="cs-CZ" sz="2700" b="1" dirty="0"/>
              <a:t>  financování grantů a projektů na ČZU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 Podpora Oddělení pro strategii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82212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932040" y="116632"/>
            <a:ext cx="2823200" cy="576064"/>
          </a:xfrm>
        </p:spPr>
        <p:txBody>
          <a:bodyPr>
            <a:normAutofit/>
          </a:bodyPr>
          <a:lstStyle/>
          <a:p>
            <a:pPr algn="l"/>
            <a:r>
              <a:rPr lang="cs-CZ" sz="2300" dirty="0"/>
              <a:t>Vyhledávání výzev</a:t>
            </a:r>
            <a:endParaRPr lang="cs-CZ" sz="2300" b="0" dirty="0"/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>
          <a:xfrm>
            <a:off x="360040" y="1451288"/>
            <a:ext cx="9144000" cy="256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50" b="1" dirty="0"/>
              <a:t>Research.czu.cz – </a:t>
            </a:r>
            <a:r>
              <a:rPr lang="cs-CZ" sz="2050" dirty="0"/>
              <a:t>Projekty a spolupráce s praxí</a:t>
            </a:r>
          </a:p>
          <a:p>
            <a:pPr marL="0" indent="0">
              <a:buNone/>
            </a:pPr>
            <a:r>
              <a:rPr lang="cs-CZ" sz="2050" b="1" dirty="0"/>
              <a:t>Intranet.czu.cz</a:t>
            </a:r>
            <a:r>
              <a:rPr lang="cs-CZ" sz="2050" dirty="0"/>
              <a:t> – Věda, výzkum a projekty</a:t>
            </a:r>
          </a:p>
          <a:p>
            <a:pPr marL="0" indent="0">
              <a:buNone/>
            </a:pPr>
            <a:r>
              <a:rPr lang="cs-CZ" sz="2050" b="1" dirty="0"/>
              <a:t>ep.czu.cz</a:t>
            </a:r>
            <a:r>
              <a:rPr lang="cs-CZ" sz="2050" dirty="0"/>
              <a:t> – Evidence projektů                     Plán výzev</a:t>
            </a:r>
          </a:p>
          <a:p>
            <a:pPr marL="0" indent="0">
              <a:buNone/>
            </a:pPr>
            <a:endParaRPr lang="cs-CZ" sz="2050" dirty="0"/>
          </a:p>
          <a:p>
            <a:pPr marL="0" indent="0">
              <a:buNone/>
            </a:pPr>
            <a:r>
              <a:rPr lang="cs-CZ" sz="2050" dirty="0"/>
              <a:t>Anlupa.cz</a:t>
            </a:r>
          </a:p>
          <a:p>
            <a:pPr marL="0" indent="0">
              <a:buNone/>
            </a:pPr>
            <a:r>
              <a:rPr lang="cs-CZ" sz="2050" dirty="0"/>
              <a:t>Vedavyzkum.cz</a:t>
            </a:r>
          </a:p>
          <a:p>
            <a:pPr marL="0" indent="0">
              <a:buNone/>
            </a:pPr>
            <a:r>
              <a:rPr lang="cs-CZ" sz="2050" dirty="0"/>
              <a:t>Dotaceonline.cz</a:t>
            </a:r>
          </a:p>
          <a:p>
            <a:pPr marL="0" indent="0">
              <a:buNone/>
            </a:pPr>
            <a:endParaRPr lang="cs-CZ" sz="2050" dirty="0"/>
          </a:p>
        </p:txBody>
      </p:sp>
      <p:sp>
        <p:nvSpPr>
          <p:cNvPr id="5" name="Nadpis 9"/>
          <p:cNvSpPr txBox="1">
            <a:spLocks/>
          </p:cNvSpPr>
          <p:nvPr/>
        </p:nvSpPr>
        <p:spPr>
          <a:xfrm>
            <a:off x="380648" y="908720"/>
            <a:ext cx="28232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 err="1"/>
              <a:t>Newsletter</a:t>
            </a:r>
            <a:r>
              <a:rPr lang="cs-CZ" sz="2500" dirty="0"/>
              <a:t> ČZU</a:t>
            </a:r>
            <a:endParaRPr lang="cs-CZ" sz="2500" b="0" dirty="0"/>
          </a:p>
        </p:txBody>
      </p:sp>
      <p:sp>
        <p:nvSpPr>
          <p:cNvPr id="3" name="Šipka doprava 2"/>
          <p:cNvSpPr/>
          <p:nvPr/>
        </p:nvSpPr>
        <p:spPr>
          <a:xfrm>
            <a:off x="3779912" y="227687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61788"/>
            <a:ext cx="4030851" cy="4267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676862"/>
      </p:ext>
    </p:extLst>
  </p:cSld>
  <p:clrMapOvr>
    <a:masterClrMapping/>
  </p:clrMapOvr>
</p:sld>
</file>

<file path=ppt/theme/theme1.xml><?xml version="1.0" encoding="utf-8"?>
<a:theme xmlns:a="http://schemas.openxmlformats.org/drawingml/2006/main" name="CZU_B3_CZ">
  <a:themeElements>
    <a:clrScheme name="CZU_4b">
      <a:dk1>
        <a:srgbClr val="3E3E3E"/>
      </a:dk1>
      <a:lt1>
        <a:srgbClr val="FFFFFF"/>
      </a:lt1>
      <a:dk2>
        <a:srgbClr val="8C8C8C"/>
      </a:dk2>
      <a:lt2>
        <a:srgbClr val="FEAB29"/>
      </a:lt2>
      <a:accent1>
        <a:srgbClr val="DAD6B9"/>
      </a:accent1>
      <a:accent2>
        <a:srgbClr val="DAD388"/>
      </a:accent2>
      <a:accent3>
        <a:srgbClr val="E3C955"/>
      </a:accent3>
      <a:accent4>
        <a:srgbClr val="FCB734"/>
      </a:accent4>
      <a:accent5>
        <a:srgbClr val="EA8D1F"/>
      </a:accent5>
      <a:accent6>
        <a:srgbClr val="BB5918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 - barevné pozadí">
  <a:themeElements>
    <a:clrScheme name="CZU_4b">
      <a:dk1>
        <a:srgbClr val="3E3E3E"/>
      </a:dk1>
      <a:lt1>
        <a:srgbClr val="FFFFFF"/>
      </a:lt1>
      <a:dk2>
        <a:srgbClr val="8C8C8C"/>
      </a:dk2>
      <a:lt2>
        <a:srgbClr val="FEAB29"/>
      </a:lt2>
      <a:accent1>
        <a:srgbClr val="DAD6B9"/>
      </a:accent1>
      <a:accent2>
        <a:srgbClr val="DAD388"/>
      </a:accent2>
      <a:accent3>
        <a:srgbClr val="E3C955"/>
      </a:accent3>
      <a:accent4>
        <a:srgbClr val="FCB734"/>
      </a:accent4>
      <a:accent5>
        <a:srgbClr val="EA8D1F"/>
      </a:accent5>
      <a:accent6>
        <a:srgbClr val="BB5918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bsahové stránky - bílé pozadí">
  <a:themeElements>
    <a:clrScheme name="CZU_4b">
      <a:dk1>
        <a:srgbClr val="3E3E3E"/>
      </a:dk1>
      <a:lt1>
        <a:srgbClr val="FFFFFF"/>
      </a:lt1>
      <a:dk2>
        <a:srgbClr val="8C8C8C"/>
      </a:dk2>
      <a:lt2>
        <a:srgbClr val="FEAB29"/>
      </a:lt2>
      <a:accent1>
        <a:srgbClr val="DAD6B9"/>
      </a:accent1>
      <a:accent2>
        <a:srgbClr val="DAD388"/>
      </a:accent2>
      <a:accent3>
        <a:srgbClr val="E3C955"/>
      </a:accent3>
      <a:accent4>
        <a:srgbClr val="FCB734"/>
      </a:accent4>
      <a:accent5>
        <a:srgbClr val="EA8D1F"/>
      </a:accent5>
      <a:accent6>
        <a:srgbClr val="BB5918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CZU_B3_CZ</Template>
  <TotalTime>4053</TotalTime>
  <Words>1687</Words>
  <Application>Microsoft Office PowerPoint</Application>
  <PresentationFormat>Předvádění na obrazovce (4:3)</PresentationFormat>
  <Paragraphs>338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Wingdings</vt:lpstr>
      <vt:lpstr>CZU_B3_CZ</vt:lpstr>
      <vt:lpstr>Obsahové stránky - barevné pozadí</vt:lpstr>
      <vt:lpstr>1_Obsahové stránky - bílé pozadí</vt:lpstr>
      <vt:lpstr>Česká zemědělská univerzita v Praze Oddělení rozvoje a projektového řízení</vt:lpstr>
      <vt:lpstr>ČZU – Univerzita plná života</vt:lpstr>
      <vt:lpstr>Prezentace aplikace PowerPoint</vt:lpstr>
      <vt:lpstr>Výzkum a možnosti jeho financování</vt:lpstr>
      <vt:lpstr>Výzkum a možnosti jeho financování</vt:lpstr>
      <vt:lpstr>Výzkum a možnosti jeho financování</vt:lpstr>
      <vt:lpstr>Výzkum a možnosti jeho financování</vt:lpstr>
      <vt:lpstr>Prezentace aplikace PowerPoint</vt:lpstr>
      <vt:lpstr>Vyhledávání výzev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Dokladování způsobilostí uchazeče o podporu</vt:lpstr>
      <vt:lpstr>Dokladování způsobilostí uchazeče o podporu</vt:lpstr>
      <vt:lpstr>Dokladování způsobilosti uchazeče o podporu</vt:lpstr>
      <vt:lpstr>Prezentace aplikace PowerPoint</vt:lpstr>
      <vt:lpstr>Osobní náklady</vt:lpstr>
      <vt:lpstr>Osobní náklady</vt:lpstr>
      <vt:lpstr>Materiální náklady</vt:lpstr>
      <vt:lpstr>Materiální náklady</vt:lpstr>
      <vt:lpstr>Cestovné</vt:lpstr>
      <vt:lpstr>Náklady na subdodávky anebo služby</vt:lpstr>
      <vt:lpstr>Režijní náklady</vt:lpstr>
      <vt:lpstr>Motivační účinek, dopad, přínos projektu </vt:lpstr>
      <vt:lpstr>Základní výzkum</vt:lpstr>
      <vt:lpstr>Prezentace aplikace PowerPoint</vt:lpstr>
      <vt:lpstr>Prezentace aplikace PowerPoint</vt:lpstr>
      <vt:lpstr>Metodická podpora ORPŘ </vt:lpstr>
      <vt:lpstr>Kontakty</vt:lpstr>
      <vt:lpstr>Děkuji za pozornost</vt:lpstr>
    </vt:vector>
  </TitlesOfParts>
  <Company>Česká zemědělská univerzita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oiktadmin</dc:creator>
  <cp:lastModifiedBy>Šlechtová Karolína</cp:lastModifiedBy>
  <cp:revision>263</cp:revision>
  <cp:lastPrinted>2016-10-31T15:19:47Z</cp:lastPrinted>
  <dcterms:created xsi:type="dcterms:W3CDTF">2016-03-31T10:08:16Z</dcterms:created>
  <dcterms:modified xsi:type="dcterms:W3CDTF">2019-11-27T14:16:35Z</dcterms:modified>
</cp:coreProperties>
</file>