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5"/>
  </p:notesMasterIdLst>
  <p:handoutMasterIdLst>
    <p:handoutMasterId r:id="rId36"/>
  </p:handoutMasterIdLst>
  <p:sldIdLst>
    <p:sldId id="258" r:id="rId5"/>
    <p:sldId id="272" r:id="rId6"/>
    <p:sldId id="293" r:id="rId7"/>
    <p:sldId id="273" r:id="rId8"/>
    <p:sldId id="296" r:id="rId9"/>
    <p:sldId id="274" r:id="rId10"/>
    <p:sldId id="275" r:id="rId11"/>
    <p:sldId id="276" r:id="rId12"/>
    <p:sldId id="277" r:id="rId13"/>
    <p:sldId id="278" r:id="rId14"/>
    <p:sldId id="301" r:id="rId15"/>
    <p:sldId id="280" r:id="rId16"/>
    <p:sldId id="281" r:id="rId17"/>
    <p:sldId id="283" r:id="rId18"/>
    <p:sldId id="284" r:id="rId19"/>
    <p:sldId id="285" r:id="rId20"/>
    <p:sldId id="302" r:id="rId21"/>
    <p:sldId id="287" r:id="rId22"/>
    <p:sldId id="289" r:id="rId23"/>
    <p:sldId id="311" r:id="rId24"/>
    <p:sldId id="318" r:id="rId25"/>
    <p:sldId id="314" r:id="rId26"/>
    <p:sldId id="315" r:id="rId27"/>
    <p:sldId id="316" r:id="rId28"/>
    <p:sldId id="291" r:id="rId29"/>
    <p:sldId id="292" r:id="rId30"/>
    <p:sldId id="317" r:id="rId31"/>
    <p:sldId id="294" r:id="rId32"/>
    <p:sldId id="299" r:id="rId33"/>
    <p:sldId id="295" r:id="rId34"/>
  </p:sldIdLst>
  <p:sldSz cx="18288000" cy="10287000"/>
  <p:notesSz cx="6797675" cy="9926638"/>
  <p:defaultTextStyle>
    <a:defPPr>
      <a:defRPr lang="cs-CZ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8642D"/>
    <a:srgbClr val="73BE46"/>
    <a:srgbClr val="F7A000"/>
    <a:srgbClr val="F04123"/>
    <a:srgbClr val="74B230"/>
    <a:srgbClr val="003719"/>
    <a:srgbClr val="647B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79649" autoAdjust="0"/>
  </p:normalViewPr>
  <p:slideViewPr>
    <p:cSldViewPr snapToGrid="0">
      <p:cViewPr varScale="1">
        <p:scale>
          <a:sx n="57" d="100"/>
          <a:sy n="57" d="100"/>
        </p:scale>
        <p:origin x="978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8" d="100"/>
          <a:sy n="108" d="100"/>
        </p:scale>
        <p:origin x="5250" y="1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jp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jp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jp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jp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jp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3E9788-F181-4A0B-BB4E-9708640B3ACE}" type="doc">
      <dgm:prSet loTypeId="urn:microsoft.com/office/officeart/2005/8/layout/vList3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D3ACFF56-C1B7-4B79-9F9F-BFF2A1F80FED}">
      <dgm:prSet custT="1"/>
      <dgm:spPr/>
      <dgm:t>
        <a:bodyPr anchor="ctr"/>
        <a:lstStyle/>
        <a:p>
          <a:pPr algn="ctr"/>
          <a:r>
            <a:rPr lang="cs-CZ" sz="4200" b="1" dirty="0"/>
            <a:t>Erasmus supervisor</a:t>
          </a:r>
        </a:p>
      </dgm:t>
    </dgm:pt>
    <dgm:pt modelId="{5947BA1B-2AFB-468F-8F04-A7AF730B972A}" type="parTrans" cxnId="{F964F886-A567-42F7-951E-F406F9EDE644}">
      <dgm:prSet/>
      <dgm:spPr/>
      <dgm:t>
        <a:bodyPr/>
        <a:lstStyle/>
        <a:p>
          <a:endParaRPr lang="en-US"/>
        </a:p>
      </dgm:t>
    </dgm:pt>
    <dgm:pt modelId="{01FDA7EC-AAAC-4F71-8C28-269B0713DBDB}" type="sibTrans" cxnId="{F964F886-A567-42F7-951E-F406F9EDE644}">
      <dgm:prSet/>
      <dgm:spPr/>
      <dgm:t>
        <a:bodyPr/>
        <a:lstStyle/>
        <a:p>
          <a:endParaRPr lang="en-US"/>
        </a:p>
      </dgm:t>
    </dgm:pt>
    <dgm:pt modelId="{090D2A8A-B2D9-4D8C-8B53-3BAB95A0935C}" type="pres">
      <dgm:prSet presAssocID="{9B3E9788-F181-4A0B-BB4E-9708640B3ACE}" presName="linearFlow" presStyleCnt="0">
        <dgm:presLayoutVars>
          <dgm:dir/>
          <dgm:resizeHandles val="exact"/>
        </dgm:presLayoutVars>
      </dgm:prSet>
      <dgm:spPr/>
    </dgm:pt>
    <dgm:pt modelId="{2ACB8456-441A-44FC-8D2A-39D24B3363AD}" type="pres">
      <dgm:prSet presAssocID="{D3ACFF56-C1B7-4B79-9F9F-BFF2A1F80FED}" presName="composite" presStyleCnt="0"/>
      <dgm:spPr/>
    </dgm:pt>
    <dgm:pt modelId="{BE860820-718C-4873-9FB1-FA6D484FCEBE}" type="pres">
      <dgm:prSet presAssocID="{D3ACFF56-C1B7-4B79-9F9F-BFF2A1F80FED}" presName="imgShp" presStyleLbl="fgImgPlace1" presStyleIdx="0" presStyleCnt="1" custLinFactNeighborX="-64887" custLinFactNeighborY="-1339"/>
      <dgm:spPr/>
    </dgm:pt>
    <dgm:pt modelId="{D7094488-1581-4585-A3AC-120E8BD57100}" type="pres">
      <dgm:prSet presAssocID="{D3ACFF56-C1B7-4B79-9F9F-BFF2A1F80FED}" presName="txShp" presStyleLbl="node1" presStyleIdx="0" presStyleCnt="1">
        <dgm:presLayoutVars>
          <dgm:bulletEnabled val="1"/>
        </dgm:presLayoutVars>
      </dgm:prSet>
      <dgm:spPr/>
    </dgm:pt>
  </dgm:ptLst>
  <dgm:cxnLst>
    <dgm:cxn modelId="{DB0C0612-C053-4BA4-B352-8E2551416C29}" type="presOf" srcId="{D3ACFF56-C1B7-4B79-9F9F-BFF2A1F80FED}" destId="{D7094488-1581-4585-A3AC-120E8BD57100}" srcOrd="0" destOrd="0" presId="urn:microsoft.com/office/officeart/2005/8/layout/vList3"/>
    <dgm:cxn modelId="{F468E41F-A7D9-4557-B108-F485A20D4C7D}" type="presOf" srcId="{9B3E9788-F181-4A0B-BB4E-9708640B3ACE}" destId="{090D2A8A-B2D9-4D8C-8B53-3BAB95A0935C}" srcOrd="0" destOrd="0" presId="urn:microsoft.com/office/officeart/2005/8/layout/vList3"/>
    <dgm:cxn modelId="{F964F886-A567-42F7-951E-F406F9EDE644}" srcId="{9B3E9788-F181-4A0B-BB4E-9708640B3ACE}" destId="{D3ACFF56-C1B7-4B79-9F9F-BFF2A1F80FED}" srcOrd="0" destOrd="0" parTransId="{5947BA1B-2AFB-468F-8F04-A7AF730B972A}" sibTransId="{01FDA7EC-AAAC-4F71-8C28-269B0713DBDB}"/>
    <dgm:cxn modelId="{5BCE670F-14C3-40DD-88DF-7D7B6A86AC42}" type="presParOf" srcId="{090D2A8A-B2D9-4D8C-8B53-3BAB95A0935C}" destId="{2ACB8456-441A-44FC-8D2A-39D24B3363AD}" srcOrd="0" destOrd="0" presId="urn:microsoft.com/office/officeart/2005/8/layout/vList3"/>
    <dgm:cxn modelId="{848C8CAA-8899-40B0-9451-534140376514}" type="presParOf" srcId="{2ACB8456-441A-44FC-8D2A-39D24B3363AD}" destId="{BE860820-718C-4873-9FB1-FA6D484FCEBE}" srcOrd="0" destOrd="0" presId="urn:microsoft.com/office/officeart/2005/8/layout/vList3"/>
    <dgm:cxn modelId="{2E18E92F-23CB-4A01-92C8-A86CDF76EB39}" type="presParOf" srcId="{2ACB8456-441A-44FC-8D2A-39D24B3363AD}" destId="{D7094488-1581-4585-A3AC-120E8BD5710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1BCC90-8BC7-42B9-8C0C-16355EEA69AA}" type="doc">
      <dgm:prSet loTypeId="urn:microsoft.com/office/officeart/2005/8/layout/vList3" loCatId="list" qsTypeId="urn:microsoft.com/office/officeart/2005/8/quickstyle/simple1" qsCatId="simple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6BA621A5-FDA9-41DF-B41A-6D4AAE6E76F9}">
      <dgm:prSet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>
        <a:ln>
          <a:noFill/>
        </a:ln>
      </dgm:spPr>
      <dgm:t>
        <a:bodyPr anchor="t"/>
        <a:lstStyle/>
        <a:p>
          <a:pPr algn="ctr"/>
          <a:r>
            <a:rPr lang="cs-CZ" b="1" dirty="0"/>
            <a:t>Proděkanka pro mezinárodní vztahy</a:t>
          </a:r>
        </a:p>
      </dgm:t>
    </dgm:pt>
    <dgm:pt modelId="{29114B36-AB0C-40DB-8AC0-3A1F9FC852B7}" type="parTrans" cxnId="{344F9CE4-FE3E-4C47-A490-070B42D871C9}">
      <dgm:prSet/>
      <dgm:spPr/>
      <dgm:t>
        <a:bodyPr/>
        <a:lstStyle/>
        <a:p>
          <a:endParaRPr lang="en-US"/>
        </a:p>
      </dgm:t>
    </dgm:pt>
    <dgm:pt modelId="{D2C8589E-2DAF-4FDA-84CD-D14FFB358C76}" type="sibTrans" cxnId="{344F9CE4-FE3E-4C47-A490-070B42D871C9}">
      <dgm:prSet/>
      <dgm:spPr/>
      <dgm:t>
        <a:bodyPr/>
        <a:lstStyle/>
        <a:p>
          <a:endParaRPr lang="en-US"/>
        </a:p>
      </dgm:t>
    </dgm:pt>
    <dgm:pt modelId="{949F9F0B-3535-4248-9699-1E6B39612207}" type="pres">
      <dgm:prSet presAssocID="{891BCC90-8BC7-42B9-8C0C-16355EEA69AA}" presName="linearFlow" presStyleCnt="0">
        <dgm:presLayoutVars>
          <dgm:dir/>
          <dgm:resizeHandles val="exact"/>
        </dgm:presLayoutVars>
      </dgm:prSet>
      <dgm:spPr/>
    </dgm:pt>
    <dgm:pt modelId="{537EBB1E-7CDC-40F0-9437-7ABADF4761B1}" type="pres">
      <dgm:prSet presAssocID="{6BA621A5-FDA9-41DF-B41A-6D4AAE6E76F9}" presName="composite" presStyleCnt="0"/>
      <dgm:spPr/>
    </dgm:pt>
    <dgm:pt modelId="{A363B0E8-37FC-47FF-AFEC-91764EE9967B}" type="pres">
      <dgm:prSet presAssocID="{6BA621A5-FDA9-41DF-B41A-6D4AAE6E76F9}" presName="imgShp" presStyleLbl="fgImgPlace1" presStyleIdx="0" presStyleCnt="1" custLinFactNeighborX="-61587" custLinFactNeighborY="100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1A2A735E-9470-4FC4-A870-77FC3F5DACFE}" type="pres">
      <dgm:prSet presAssocID="{6BA621A5-FDA9-41DF-B41A-6D4AAE6E76F9}" presName="txShp" presStyleLbl="node1" presStyleIdx="0" presStyleCnt="1">
        <dgm:presLayoutVars>
          <dgm:bulletEnabled val="1"/>
        </dgm:presLayoutVars>
      </dgm:prSet>
      <dgm:spPr/>
    </dgm:pt>
  </dgm:ptLst>
  <dgm:cxnLst>
    <dgm:cxn modelId="{A7AEA205-83C9-4854-AAC6-144147652C8D}" type="presOf" srcId="{891BCC90-8BC7-42B9-8C0C-16355EEA69AA}" destId="{949F9F0B-3535-4248-9699-1E6B39612207}" srcOrd="0" destOrd="0" presId="urn:microsoft.com/office/officeart/2005/8/layout/vList3"/>
    <dgm:cxn modelId="{592F5184-C3E1-4820-A304-74A918587C64}" type="presOf" srcId="{6BA621A5-FDA9-41DF-B41A-6D4AAE6E76F9}" destId="{1A2A735E-9470-4FC4-A870-77FC3F5DACFE}" srcOrd="0" destOrd="0" presId="urn:microsoft.com/office/officeart/2005/8/layout/vList3"/>
    <dgm:cxn modelId="{344F9CE4-FE3E-4C47-A490-070B42D871C9}" srcId="{891BCC90-8BC7-42B9-8C0C-16355EEA69AA}" destId="{6BA621A5-FDA9-41DF-B41A-6D4AAE6E76F9}" srcOrd="0" destOrd="0" parTransId="{29114B36-AB0C-40DB-8AC0-3A1F9FC852B7}" sibTransId="{D2C8589E-2DAF-4FDA-84CD-D14FFB358C76}"/>
    <dgm:cxn modelId="{4F0AD428-240F-434B-9998-64915483A898}" type="presParOf" srcId="{949F9F0B-3535-4248-9699-1E6B39612207}" destId="{537EBB1E-7CDC-40F0-9437-7ABADF4761B1}" srcOrd="0" destOrd="0" presId="urn:microsoft.com/office/officeart/2005/8/layout/vList3"/>
    <dgm:cxn modelId="{6407439E-0DF5-42E4-9FC5-5443FA532DD0}" type="presParOf" srcId="{537EBB1E-7CDC-40F0-9437-7ABADF4761B1}" destId="{A363B0E8-37FC-47FF-AFEC-91764EE9967B}" srcOrd="0" destOrd="0" presId="urn:microsoft.com/office/officeart/2005/8/layout/vList3"/>
    <dgm:cxn modelId="{0492C004-8235-4AC9-961D-3F2ABC551755}" type="presParOf" srcId="{537EBB1E-7CDC-40F0-9437-7ABADF4761B1}" destId="{1A2A735E-9470-4FC4-A870-77FC3F5DACF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4936A4-23C9-4745-BE4B-ED0F867C7901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5EB3D8-C1AF-4B4D-8154-00219CB25CF2}">
      <dgm:prSet custT="1"/>
      <dgm:spPr>
        <a:solidFill>
          <a:schemeClr val="accent2"/>
        </a:solidFill>
      </dgm:spPr>
      <dgm:t>
        <a:bodyPr/>
        <a:lstStyle/>
        <a:p>
          <a:r>
            <a:rPr lang="cs-CZ" sz="4200" b="1" dirty="0"/>
            <a:t>Erasmus koordinátor pro studijní pobyty a BIP</a:t>
          </a:r>
        </a:p>
      </dgm:t>
    </dgm:pt>
    <dgm:pt modelId="{635365EA-27D7-473A-8E21-6D0B9160ED6E}" type="sibTrans" cxnId="{E1C8F132-D4FF-469B-A3D3-2F34B0E6B602}">
      <dgm:prSet/>
      <dgm:spPr/>
      <dgm:t>
        <a:bodyPr/>
        <a:lstStyle/>
        <a:p>
          <a:endParaRPr lang="en-US"/>
        </a:p>
      </dgm:t>
    </dgm:pt>
    <dgm:pt modelId="{3519446B-842E-474F-9305-B12208C4E8A4}" type="parTrans" cxnId="{E1C8F132-D4FF-469B-A3D3-2F34B0E6B602}">
      <dgm:prSet/>
      <dgm:spPr/>
      <dgm:t>
        <a:bodyPr/>
        <a:lstStyle/>
        <a:p>
          <a:endParaRPr lang="en-US"/>
        </a:p>
      </dgm:t>
    </dgm:pt>
    <dgm:pt modelId="{B5EDCF59-21C7-4351-8242-7E80709A2DC8}" type="pres">
      <dgm:prSet presAssocID="{584936A4-23C9-4745-BE4B-ED0F867C7901}" presName="linearFlow" presStyleCnt="0">
        <dgm:presLayoutVars>
          <dgm:dir/>
          <dgm:resizeHandles val="exact"/>
        </dgm:presLayoutVars>
      </dgm:prSet>
      <dgm:spPr/>
    </dgm:pt>
    <dgm:pt modelId="{8E6FD195-18C2-4394-B7CB-0775CE704C63}" type="pres">
      <dgm:prSet presAssocID="{BC5EB3D8-C1AF-4B4D-8154-00219CB25CF2}" presName="composite" presStyleCnt="0"/>
      <dgm:spPr/>
    </dgm:pt>
    <dgm:pt modelId="{4992FFF7-134E-41BD-8058-6B85EE9D5C53}" type="pres">
      <dgm:prSet presAssocID="{BC5EB3D8-C1AF-4B4D-8154-00219CB25CF2}" presName="imgShp" presStyleLbl="fgImgPlace1" presStyleIdx="0" presStyleCnt="1" custLinFactNeighborX="-58345" custLinFactNeighborY="1339"/>
      <dgm:spPr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</dgm:spPr>
    </dgm:pt>
    <dgm:pt modelId="{160EAD9A-8E3D-47F4-83B2-357CFCBFC86F}" type="pres">
      <dgm:prSet presAssocID="{BC5EB3D8-C1AF-4B4D-8154-00219CB25CF2}" presName="txShp" presStyleLbl="node1" presStyleIdx="0" presStyleCnt="1" custLinFactNeighborY="569">
        <dgm:presLayoutVars>
          <dgm:bulletEnabled val="1"/>
        </dgm:presLayoutVars>
      </dgm:prSet>
      <dgm:spPr/>
    </dgm:pt>
  </dgm:ptLst>
  <dgm:cxnLst>
    <dgm:cxn modelId="{E1C8F132-D4FF-469B-A3D3-2F34B0E6B602}" srcId="{584936A4-23C9-4745-BE4B-ED0F867C7901}" destId="{BC5EB3D8-C1AF-4B4D-8154-00219CB25CF2}" srcOrd="0" destOrd="0" parTransId="{3519446B-842E-474F-9305-B12208C4E8A4}" sibTransId="{635365EA-27D7-473A-8E21-6D0B9160ED6E}"/>
    <dgm:cxn modelId="{BFAE62B5-80A3-42B5-998F-FB9FAE7C007C}" type="presOf" srcId="{BC5EB3D8-C1AF-4B4D-8154-00219CB25CF2}" destId="{160EAD9A-8E3D-47F4-83B2-357CFCBFC86F}" srcOrd="0" destOrd="0" presId="urn:microsoft.com/office/officeart/2005/8/layout/vList3"/>
    <dgm:cxn modelId="{BE3830FF-D4CF-405B-81B2-F5D7FFCAAB07}" type="presOf" srcId="{584936A4-23C9-4745-BE4B-ED0F867C7901}" destId="{B5EDCF59-21C7-4351-8242-7E80709A2DC8}" srcOrd="0" destOrd="0" presId="urn:microsoft.com/office/officeart/2005/8/layout/vList3"/>
    <dgm:cxn modelId="{5765EED2-E33D-4B8B-9937-E9E15C1283BC}" type="presParOf" srcId="{B5EDCF59-21C7-4351-8242-7E80709A2DC8}" destId="{8E6FD195-18C2-4394-B7CB-0775CE704C63}" srcOrd="0" destOrd="0" presId="urn:microsoft.com/office/officeart/2005/8/layout/vList3"/>
    <dgm:cxn modelId="{D9E8DDE8-AB25-4EFA-813E-D4446E1C66F2}" type="presParOf" srcId="{8E6FD195-18C2-4394-B7CB-0775CE704C63}" destId="{4992FFF7-134E-41BD-8058-6B85EE9D5C53}" srcOrd="0" destOrd="0" presId="urn:microsoft.com/office/officeart/2005/8/layout/vList3"/>
    <dgm:cxn modelId="{4BC609DE-7FFF-4BB6-AA6A-43FDF1B2E518}" type="presParOf" srcId="{8E6FD195-18C2-4394-B7CB-0775CE704C63}" destId="{160EAD9A-8E3D-47F4-83B2-357CFCBFC86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B3E9788-F181-4A0B-BB4E-9708640B3ACE}" type="doc">
      <dgm:prSet loTypeId="urn:microsoft.com/office/officeart/2005/8/layout/vList3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D3ACFF56-C1B7-4B79-9F9F-BFF2A1F80FED}">
      <dgm:prSet custT="1"/>
      <dgm:spPr/>
      <dgm:t>
        <a:bodyPr anchor="ctr"/>
        <a:lstStyle/>
        <a:p>
          <a:pPr algn="ctr"/>
          <a:r>
            <a:rPr lang="cs-CZ" sz="4200" b="1" dirty="0">
              <a:solidFill>
                <a:schemeClr val="bg1"/>
              </a:solidFill>
            </a:rPr>
            <a:t>Erasmus+ institucionální koordinátor</a:t>
          </a:r>
          <a:endParaRPr lang="cs-CZ" sz="4200" b="1" dirty="0"/>
        </a:p>
      </dgm:t>
    </dgm:pt>
    <dgm:pt modelId="{5947BA1B-2AFB-468F-8F04-A7AF730B972A}" type="parTrans" cxnId="{F964F886-A567-42F7-951E-F406F9EDE644}">
      <dgm:prSet/>
      <dgm:spPr/>
      <dgm:t>
        <a:bodyPr/>
        <a:lstStyle/>
        <a:p>
          <a:endParaRPr lang="en-US"/>
        </a:p>
      </dgm:t>
    </dgm:pt>
    <dgm:pt modelId="{01FDA7EC-AAAC-4F71-8C28-269B0713DBDB}" type="sibTrans" cxnId="{F964F886-A567-42F7-951E-F406F9EDE644}">
      <dgm:prSet/>
      <dgm:spPr/>
      <dgm:t>
        <a:bodyPr/>
        <a:lstStyle/>
        <a:p>
          <a:endParaRPr lang="en-US"/>
        </a:p>
      </dgm:t>
    </dgm:pt>
    <dgm:pt modelId="{090D2A8A-B2D9-4D8C-8B53-3BAB95A0935C}" type="pres">
      <dgm:prSet presAssocID="{9B3E9788-F181-4A0B-BB4E-9708640B3ACE}" presName="linearFlow" presStyleCnt="0">
        <dgm:presLayoutVars>
          <dgm:dir/>
          <dgm:resizeHandles val="exact"/>
        </dgm:presLayoutVars>
      </dgm:prSet>
      <dgm:spPr/>
    </dgm:pt>
    <dgm:pt modelId="{2ACB8456-441A-44FC-8D2A-39D24B3363AD}" type="pres">
      <dgm:prSet presAssocID="{D3ACFF56-C1B7-4B79-9F9F-BFF2A1F80FED}" presName="composite" presStyleCnt="0"/>
      <dgm:spPr/>
    </dgm:pt>
    <dgm:pt modelId="{BE860820-718C-4873-9FB1-FA6D484FCEBE}" type="pres">
      <dgm:prSet presAssocID="{D3ACFF56-C1B7-4B79-9F9F-BFF2A1F80FED}" presName="imgShp" presStyleLbl="fgImgPlace1" presStyleIdx="0" presStyleCnt="1" custLinFactNeighborX="-64887"/>
      <dgm:spPr>
        <a:blipFill>
          <a:blip xmlns:r="http://schemas.openxmlformats.org/officeDocument/2006/relationships" r:embed="rId1"/>
          <a:srcRect/>
          <a:stretch>
            <a:fillRect t="-14000" b="-14000"/>
          </a:stretch>
        </a:blipFill>
      </dgm:spPr>
    </dgm:pt>
    <dgm:pt modelId="{D7094488-1581-4585-A3AC-120E8BD57100}" type="pres">
      <dgm:prSet presAssocID="{D3ACFF56-C1B7-4B79-9F9F-BFF2A1F80FED}" presName="txShp" presStyleLbl="node1" presStyleIdx="0" presStyleCnt="1">
        <dgm:presLayoutVars>
          <dgm:bulletEnabled val="1"/>
        </dgm:presLayoutVars>
      </dgm:prSet>
      <dgm:spPr/>
    </dgm:pt>
  </dgm:ptLst>
  <dgm:cxnLst>
    <dgm:cxn modelId="{DB0C0612-C053-4BA4-B352-8E2551416C29}" type="presOf" srcId="{D3ACFF56-C1B7-4B79-9F9F-BFF2A1F80FED}" destId="{D7094488-1581-4585-A3AC-120E8BD57100}" srcOrd="0" destOrd="0" presId="urn:microsoft.com/office/officeart/2005/8/layout/vList3"/>
    <dgm:cxn modelId="{F468E41F-A7D9-4557-B108-F485A20D4C7D}" type="presOf" srcId="{9B3E9788-F181-4A0B-BB4E-9708640B3ACE}" destId="{090D2A8A-B2D9-4D8C-8B53-3BAB95A0935C}" srcOrd="0" destOrd="0" presId="urn:microsoft.com/office/officeart/2005/8/layout/vList3"/>
    <dgm:cxn modelId="{F964F886-A567-42F7-951E-F406F9EDE644}" srcId="{9B3E9788-F181-4A0B-BB4E-9708640B3ACE}" destId="{D3ACFF56-C1B7-4B79-9F9F-BFF2A1F80FED}" srcOrd="0" destOrd="0" parTransId="{5947BA1B-2AFB-468F-8F04-A7AF730B972A}" sibTransId="{01FDA7EC-AAAC-4F71-8C28-269B0713DBDB}"/>
    <dgm:cxn modelId="{5BCE670F-14C3-40DD-88DF-7D7B6A86AC42}" type="presParOf" srcId="{090D2A8A-B2D9-4D8C-8B53-3BAB95A0935C}" destId="{2ACB8456-441A-44FC-8D2A-39D24B3363AD}" srcOrd="0" destOrd="0" presId="urn:microsoft.com/office/officeart/2005/8/layout/vList3"/>
    <dgm:cxn modelId="{848C8CAA-8899-40B0-9451-534140376514}" type="presParOf" srcId="{2ACB8456-441A-44FC-8D2A-39D24B3363AD}" destId="{BE860820-718C-4873-9FB1-FA6D484FCEBE}" srcOrd="0" destOrd="0" presId="urn:microsoft.com/office/officeart/2005/8/layout/vList3"/>
    <dgm:cxn modelId="{2E18E92F-23CB-4A01-92C8-A86CDF76EB39}" type="presParOf" srcId="{2ACB8456-441A-44FC-8D2A-39D24B3363AD}" destId="{D7094488-1581-4585-A3AC-120E8BD5710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91BCC90-8BC7-42B9-8C0C-16355EEA69AA}" type="doc">
      <dgm:prSet loTypeId="urn:microsoft.com/office/officeart/2005/8/layout/vList3" loCatId="list" qsTypeId="urn:microsoft.com/office/officeart/2005/8/quickstyle/simple1" qsCatId="simple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6BA621A5-FDA9-41DF-B41A-6D4AAE6E76F9}">
      <dgm:prSet custT="1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>
        <a:ln>
          <a:noFill/>
        </a:ln>
      </dgm:spPr>
      <dgm:t>
        <a:bodyPr anchor="t"/>
        <a:lstStyle/>
        <a:p>
          <a:pPr algn="ctr"/>
          <a:r>
            <a:rPr lang="cs-CZ" sz="4200" b="1" dirty="0">
              <a:solidFill>
                <a:schemeClr val="bg1"/>
              </a:solidFill>
            </a:rPr>
            <a:t>Univerzitní koordinátorka vyjíždějících studentů</a:t>
          </a:r>
        </a:p>
      </dgm:t>
    </dgm:pt>
    <dgm:pt modelId="{29114B36-AB0C-40DB-8AC0-3A1F9FC852B7}" type="parTrans" cxnId="{344F9CE4-FE3E-4C47-A490-070B42D871C9}">
      <dgm:prSet/>
      <dgm:spPr/>
      <dgm:t>
        <a:bodyPr/>
        <a:lstStyle/>
        <a:p>
          <a:endParaRPr lang="en-US"/>
        </a:p>
      </dgm:t>
    </dgm:pt>
    <dgm:pt modelId="{D2C8589E-2DAF-4FDA-84CD-D14FFB358C76}" type="sibTrans" cxnId="{344F9CE4-FE3E-4C47-A490-070B42D871C9}">
      <dgm:prSet/>
      <dgm:spPr/>
      <dgm:t>
        <a:bodyPr/>
        <a:lstStyle/>
        <a:p>
          <a:endParaRPr lang="en-US"/>
        </a:p>
      </dgm:t>
    </dgm:pt>
    <dgm:pt modelId="{949F9F0B-3535-4248-9699-1E6B39612207}" type="pres">
      <dgm:prSet presAssocID="{891BCC90-8BC7-42B9-8C0C-16355EEA69AA}" presName="linearFlow" presStyleCnt="0">
        <dgm:presLayoutVars>
          <dgm:dir/>
          <dgm:resizeHandles val="exact"/>
        </dgm:presLayoutVars>
      </dgm:prSet>
      <dgm:spPr/>
    </dgm:pt>
    <dgm:pt modelId="{537EBB1E-7CDC-40F0-9437-7ABADF4761B1}" type="pres">
      <dgm:prSet presAssocID="{6BA621A5-FDA9-41DF-B41A-6D4AAE6E76F9}" presName="composite" presStyleCnt="0"/>
      <dgm:spPr/>
    </dgm:pt>
    <dgm:pt modelId="{A363B0E8-37FC-47FF-AFEC-91764EE9967B}" type="pres">
      <dgm:prSet presAssocID="{6BA621A5-FDA9-41DF-B41A-6D4AAE6E76F9}" presName="imgShp" presStyleLbl="fgImgPlace1" presStyleIdx="0" presStyleCnt="1" custLinFactNeighborX="-61587" custLinFactNeighborY="1001"/>
      <dgm:spPr>
        <a:blipFill>
          <a:blip xmlns:r="http://schemas.openxmlformats.org/officeDocument/2006/relationships" r:embed="rId1"/>
          <a:srcRect/>
          <a:stretch>
            <a:fillRect t="-14000" b="-14000"/>
          </a:stretch>
        </a:blipFill>
      </dgm:spPr>
    </dgm:pt>
    <dgm:pt modelId="{1A2A735E-9470-4FC4-A870-77FC3F5DACFE}" type="pres">
      <dgm:prSet presAssocID="{6BA621A5-FDA9-41DF-B41A-6D4AAE6E76F9}" presName="txShp" presStyleLbl="node1" presStyleIdx="0" presStyleCnt="1" custScaleX="99451">
        <dgm:presLayoutVars>
          <dgm:bulletEnabled val="1"/>
        </dgm:presLayoutVars>
      </dgm:prSet>
      <dgm:spPr/>
    </dgm:pt>
  </dgm:ptLst>
  <dgm:cxnLst>
    <dgm:cxn modelId="{A7AEA205-83C9-4854-AAC6-144147652C8D}" type="presOf" srcId="{891BCC90-8BC7-42B9-8C0C-16355EEA69AA}" destId="{949F9F0B-3535-4248-9699-1E6B39612207}" srcOrd="0" destOrd="0" presId="urn:microsoft.com/office/officeart/2005/8/layout/vList3"/>
    <dgm:cxn modelId="{592F5184-C3E1-4820-A304-74A918587C64}" type="presOf" srcId="{6BA621A5-FDA9-41DF-B41A-6D4AAE6E76F9}" destId="{1A2A735E-9470-4FC4-A870-77FC3F5DACFE}" srcOrd="0" destOrd="0" presId="urn:microsoft.com/office/officeart/2005/8/layout/vList3"/>
    <dgm:cxn modelId="{344F9CE4-FE3E-4C47-A490-070B42D871C9}" srcId="{891BCC90-8BC7-42B9-8C0C-16355EEA69AA}" destId="{6BA621A5-FDA9-41DF-B41A-6D4AAE6E76F9}" srcOrd="0" destOrd="0" parTransId="{29114B36-AB0C-40DB-8AC0-3A1F9FC852B7}" sibTransId="{D2C8589E-2DAF-4FDA-84CD-D14FFB358C76}"/>
    <dgm:cxn modelId="{4F0AD428-240F-434B-9998-64915483A898}" type="presParOf" srcId="{949F9F0B-3535-4248-9699-1E6B39612207}" destId="{537EBB1E-7CDC-40F0-9437-7ABADF4761B1}" srcOrd="0" destOrd="0" presId="urn:microsoft.com/office/officeart/2005/8/layout/vList3"/>
    <dgm:cxn modelId="{6407439E-0DF5-42E4-9FC5-5443FA532DD0}" type="presParOf" srcId="{537EBB1E-7CDC-40F0-9437-7ABADF4761B1}" destId="{A363B0E8-37FC-47FF-AFEC-91764EE9967B}" srcOrd="0" destOrd="0" presId="urn:microsoft.com/office/officeart/2005/8/layout/vList3"/>
    <dgm:cxn modelId="{0492C004-8235-4AC9-961D-3F2ABC551755}" type="presParOf" srcId="{537EBB1E-7CDC-40F0-9437-7ABADF4761B1}" destId="{1A2A735E-9470-4FC4-A870-77FC3F5DACF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84936A4-23C9-4745-BE4B-ED0F867C7901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5EB3D8-C1AF-4B4D-8154-00219CB25CF2}">
      <dgm:prSet custT="1"/>
      <dgm:spPr/>
      <dgm:t>
        <a:bodyPr/>
        <a:lstStyle/>
        <a:p>
          <a:pPr>
            <a:buNone/>
          </a:pPr>
          <a:r>
            <a:rPr lang="cs-CZ" sz="4000" b="1" dirty="0"/>
            <a:t>Univerzitní koordinátorka pro vyjíždějící stážisty</a:t>
          </a:r>
        </a:p>
      </dgm:t>
    </dgm:pt>
    <dgm:pt modelId="{635365EA-27D7-473A-8E21-6D0B9160ED6E}" type="sibTrans" cxnId="{E1C8F132-D4FF-469B-A3D3-2F34B0E6B602}">
      <dgm:prSet/>
      <dgm:spPr/>
      <dgm:t>
        <a:bodyPr/>
        <a:lstStyle/>
        <a:p>
          <a:endParaRPr lang="en-US"/>
        </a:p>
      </dgm:t>
    </dgm:pt>
    <dgm:pt modelId="{3519446B-842E-474F-9305-B12208C4E8A4}" type="parTrans" cxnId="{E1C8F132-D4FF-469B-A3D3-2F34B0E6B602}">
      <dgm:prSet/>
      <dgm:spPr/>
      <dgm:t>
        <a:bodyPr/>
        <a:lstStyle/>
        <a:p>
          <a:endParaRPr lang="en-US"/>
        </a:p>
      </dgm:t>
    </dgm:pt>
    <dgm:pt modelId="{B5EDCF59-21C7-4351-8242-7E80709A2DC8}" type="pres">
      <dgm:prSet presAssocID="{584936A4-23C9-4745-BE4B-ED0F867C7901}" presName="linearFlow" presStyleCnt="0">
        <dgm:presLayoutVars>
          <dgm:dir/>
          <dgm:resizeHandles val="exact"/>
        </dgm:presLayoutVars>
      </dgm:prSet>
      <dgm:spPr/>
    </dgm:pt>
    <dgm:pt modelId="{8E6FD195-18C2-4394-B7CB-0775CE704C63}" type="pres">
      <dgm:prSet presAssocID="{BC5EB3D8-C1AF-4B4D-8154-00219CB25CF2}" presName="composite" presStyleCnt="0"/>
      <dgm:spPr/>
    </dgm:pt>
    <dgm:pt modelId="{4992FFF7-134E-41BD-8058-6B85EE9D5C53}" type="pres">
      <dgm:prSet presAssocID="{BC5EB3D8-C1AF-4B4D-8154-00219CB25CF2}" presName="imgShp" presStyleLbl="fgImgPlace1" presStyleIdx="0" presStyleCnt="1" custLinFactNeighborX="-58345" custLinFactNeighborY="-49"/>
      <dgm:spPr>
        <a:blipFill>
          <a:blip xmlns:r="http://schemas.openxmlformats.org/officeDocument/2006/relationships" r:embed="rId1"/>
          <a:srcRect/>
          <a:stretch>
            <a:fillRect t="-14000" b="-14000"/>
          </a:stretch>
        </a:blipFill>
      </dgm:spPr>
    </dgm:pt>
    <dgm:pt modelId="{160EAD9A-8E3D-47F4-83B2-357CFCBFC86F}" type="pres">
      <dgm:prSet presAssocID="{BC5EB3D8-C1AF-4B4D-8154-00219CB25CF2}" presName="txShp" presStyleLbl="node1" presStyleIdx="0" presStyleCnt="1" custScaleX="101391" custLinFactNeighborY="569">
        <dgm:presLayoutVars>
          <dgm:bulletEnabled val="1"/>
        </dgm:presLayoutVars>
      </dgm:prSet>
      <dgm:spPr/>
    </dgm:pt>
  </dgm:ptLst>
  <dgm:cxnLst>
    <dgm:cxn modelId="{E1C8F132-D4FF-469B-A3D3-2F34B0E6B602}" srcId="{584936A4-23C9-4745-BE4B-ED0F867C7901}" destId="{BC5EB3D8-C1AF-4B4D-8154-00219CB25CF2}" srcOrd="0" destOrd="0" parTransId="{3519446B-842E-474F-9305-B12208C4E8A4}" sibTransId="{635365EA-27D7-473A-8E21-6D0B9160ED6E}"/>
    <dgm:cxn modelId="{BFAE62B5-80A3-42B5-998F-FB9FAE7C007C}" type="presOf" srcId="{BC5EB3D8-C1AF-4B4D-8154-00219CB25CF2}" destId="{160EAD9A-8E3D-47F4-83B2-357CFCBFC86F}" srcOrd="0" destOrd="0" presId="urn:microsoft.com/office/officeart/2005/8/layout/vList3"/>
    <dgm:cxn modelId="{BE3830FF-D4CF-405B-81B2-F5D7FFCAAB07}" type="presOf" srcId="{584936A4-23C9-4745-BE4B-ED0F867C7901}" destId="{B5EDCF59-21C7-4351-8242-7E80709A2DC8}" srcOrd="0" destOrd="0" presId="urn:microsoft.com/office/officeart/2005/8/layout/vList3"/>
    <dgm:cxn modelId="{5765EED2-E33D-4B8B-9937-E9E15C1283BC}" type="presParOf" srcId="{B5EDCF59-21C7-4351-8242-7E80709A2DC8}" destId="{8E6FD195-18C2-4394-B7CB-0775CE704C63}" srcOrd="0" destOrd="0" presId="urn:microsoft.com/office/officeart/2005/8/layout/vList3"/>
    <dgm:cxn modelId="{D9E8DDE8-AB25-4EFA-813E-D4446E1C66F2}" type="presParOf" srcId="{8E6FD195-18C2-4394-B7CB-0775CE704C63}" destId="{4992FFF7-134E-41BD-8058-6B85EE9D5C53}" srcOrd="0" destOrd="0" presId="urn:microsoft.com/office/officeart/2005/8/layout/vList3"/>
    <dgm:cxn modelId="{4BC609DE-7FFF-4BB6-AA6A-43FDF1B2E518}" type="presParOf" srcId="{8E6FD195-18C2-4394-B7CB-0775CE704C63}" destId="{160EAD9A-8E3D-47F4-83B2-357CFCBFC86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094488-1581-4585-A3AC-120E8BD57100}">
      <dsp:nvSpPr>
        <dsp:cNvPr id="0" name=""/>
        <dsp:cNvSpPr/>
      </dsp:nvSpPr>
      <dsp:spPr>
        <a:xfrm rot="10800000">
          <a:off x="2395211" y="0"/>
          <a:ext cx="8035709" cy="1484718"/>
        </a:xfrm>
        <a:prstGeom prst="homePlate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4719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200" b="1" kern="1200" dirty="0"/>
            <a:t>Erasmus supervisor</a:t>
          </a:r>
        </a:p>
      </dsp:txBody>
      <dsp:txXfrm rot="10800000">
        <a:off x="2766390" y="0"/>
        <a:ext cx="7664530" cy="1484718"/>
      </dsp:txXfrm>
    </dsp:sp>
    <dsp:sp modelId="{BE860820-718C-4873-9FB1-FA6D484FCEBE}">
      <dsp:nvSpPr>
        <dsp:cNvPr id="0" name=""/>
        <dsp:cNvSpPr/>
      </dsp:nvSpPr>
      <dsp:spPr>
        <a:xfrm>
          <a:off x="689463" y="0"/>
          <a:ext cx="1484718" cy="1484718"/>
        </a:xfrm>
        <a:prstGeom prst="ellipse">
          <a:avLst/>
        </a:prstGeom>
        <a:solidFill>
          <a:schemeClr val="accent3">
            <a:tint val="5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2A735E-9470-4FC4-A870-77FC3F5DACFE}">
      <dsp:nvSpPr>
        <dsp:cNvPr id="0" name=""/>
        <dsp:cNvSpPr/>
      </dsp:nvSpPr>
      <dsp:spPr>
        <a:xfrm rot="10800000">
          <a:off x="2395212" y="0"/>
          <a:ext cx="8035709" cy="1484720"/>
        </a:xfrm>
        <a:prstGeom prst="homePlate">
          <a:avLst/>
        </a:prstGeom>
        <a:solidFill>
          <a:schemeClr val="accent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654720" tIns="156210" rIns="291592" bIns="156210" numCol="1" spcCol="1270" anchor="t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100" b="1" kern="1200" dirty="0"/>
            <a:t>Proděkanka pro mezinárodní vztahy</a:t>
          </a:r>
        </a:p>
      </dsp:txBody>
      <dsp:txXfrm rot="10800000">
        <a:off x="2766392" y="0"/>
        <a:ext cx="7664529" cy="1484720"/>
      </dsp:txXfrm>
    </dsp:sp>
    <dsp:sp modelId="{A363B0E8-37FC-47FF-AFEC-91764EE9967B}">
      <dsp:nvSpPr>
        <dsp:cNvPr id="0" name=""/>
        <dsp:cNvSpPr/>
      </dsp:nvSpPr>
      <dsp:spPr>
        <a:xfrm>
          <a:off x="738457" y="0"/>
          <a:ext cx="1484720" cy="148472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0EAD9A-8E3D-47F4-83B2-357CFCBFC86F}">
      <dsp:nvSpPr>
        <dsp:cNvPr id="0" name=""/>
        <dsp:cNvSpPr/>
      </dsp:nvSpPr>
      <dsp:spPr>
        <a:xfrm rot="10800000">
          <a:off x="2394849" y="1449"/>
          <a:ext cx="8035709" cy="1483271"/>
        </a:xfrm>
        <a:prstGeom prst="homePlat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4081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200" b="1" kern="1200" dirty="0"/>
            <a:t>Erasmus koordinátor pro studijní pobyty a BIP</a:t>
          </a:r>
        </a:p>
      </dsp:txBody>
      <dsp:txXfrm rot="10800000">
        <a:off x="2765667" y="1449"/>
        <a:ext cx="7664891" cy="1483271"/>
      </dsp:txXfrm>
    </dsp:sp>
    <dsp:sp modelId="{4992FFF7-134E-41BD-8058-6B85EE9D5C53}">
      <dsp:nvSpPr>
        <dsp:cNvPr id="0" name=""/>
        <dsp:cNvSpPr/>
      </dsp:nvSpPr>
      <dsp:spPr>
        <a:xfrm>
          <a:off x="787799" y="1449"/>
          <a:ext cx="1483271" cy="1483271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094488-1581-4585-A3AC-120E8BD57100}">
      <dsp:nvSpPr>
        <dsp:cNvPr id="0" name=""/>
        <dsp:cNvSpPr/>
      </dsp:nvSpPr>
      <dsp:spPr>
        <a:xfrm rot="10800000">
          <a:off x="2394849" y="724"/>
          <a:ext cx="8035709" cy="1483268"/>
        </a:xfrm>
        <a:prstGeom prst="homePlate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4080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200" b="1" kern="1200" dirty="0">
              <a:solidFill>
                <a:schemeClr val="bg1"/>
              </a:solidFill>
            </a:rPr>
            <a:t>Erasmus+ institucionální koordinátor</a:t>
          </a:r>
          <a:endParaRPr lang="cs-CZ" sz="4200" b="1" kern="1200" dirty="0"/>
        </a:p>
      </dsp:txBody>
      <dsp:txXfrm rot="10800000">
        <a:off x="2765666" y="724"/>
        <a:ext cx="7664892" cy="1483268"/>
      </dsp:txXfrm>
    </dsp:sp>
    <dsp:sp modelId="{BE860820-718C-4873-9FB1-FA6D484FCEBE}">
      <dsp:nvSpPr>
        <dsp:cNvPr id="0" name=""/>
        <dsp:cNvSpPr/>
      </dsp:nvSpPr>
      <dsp:spPr>
        <a:xfrm>
          <a:off x="690766" y="724"/>
          <a:ext cx="1483268" cy="1483268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t="-14000" b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2A735E-9470-4FC4-A870-77FC3F5DACFE}">
      <dsp:nvSpPr>
        <dsp:cNvPr id="0" name=""/>
        <dsp:cNvSpPr/>
      </dsp:nvSpPr>
      <dsp:spPr>
        <a:xfrm rot="10800000">
          <a:off x="2427936" y="724"/>
          <a:ext cx="7991593" cy="1483270"/>
        </a:xfrm>
        <a:prstGeom prst="homePlate">
          <a:avLst/>
        </a:prstGeom>
        <a:solidFill>
          <a:schemeClr val="accent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654081" tIns="160020" rIns="298704" bIns="160020" numCol="1" spcCol="1270" anchor="t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200" b="1" kern="1200" dirty="0">
              <a:solidFill>
                <a:schemeClr val="bg1"/>
              </a:solidFill>
            </a:rPr>
            <a:t>Univerzitní koordinátorka vyjíždějících studentů</a:t>
          </a:r>
        </a:p>
      </dsp:txBody>
      <dsp:txXfrm rot="10800000">
        <a:off x="2798753" y="724"/>
        <a:ext cx="7620776" cy="1483270"/>
      </dsp:txXfrm>
    </dsp:sp>
    <dsp:sp modelId="{A363B0E8-37FC-47FF-AFEC-91764EE9967B}">
      <dsp:nvSpPr>
        <dsp:cNvPr id="0" name=""/>
        <dsp:cNvSpPr/>
      </dsp:nvSpPr>
      <dsp:spPr>
        <a:xfrm>
          <a:off x="750742" y="1449"/>
          <a:ext cx="1483270" cy="1483270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t="-14000" b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0EAD9A-8E3D-47F4-83B2-357CFCBFC86F}">
      <dsp:nvSpPr>
        <dsp:cNvPr id="0" name=""/>
        <dsp:cNvSpPr/>
      </dsp:nvSpPr>
      <dsp:spPr>
        <a:xfrm rot="10800000">
          <a:off x="2337656" y="0"/>
          <a:ext cx="8054790" cy="167812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0007" tIns="152400" rIns="28448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/>
            <a:t>Univerzitní koordinátorka pro vyjíždějící stážisty</a:t>
          </a:r>
        </a:p>
      </dsp:txBody>
      <dsp:txXfrm rot="10800000">
        <a:off x="2757187" y="0"/>
        <a:ext cx="7635259" cy="1678125"/>
      </dsp:txXfrm>
    </dsp:sp>
    <dsp:sp modelId="{4992FFF7-134E-41BD-8058-6B85EE9D5C53}">
      <dsp:nvSpPr>
        <dsp:cNvPr id="0" name=""/>
        <dsp:cNvSpPr/>
      </dsp:nvSpPr>
      <dsp:spPr>
        <a:xfrm>
          <a:off x="574744" y="0"/>
          <a:ext cx="1678125" cy="1678125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t="-14000" b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4C212994-D54A-43A3-B9C3-E1A7746EA4A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3A320EE-02CC-47D9-8EBF-35F6DA5E843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B1C12D-995C-4CE2-B7E9-F2AF6EAEF7B3}" type="datetimeFigureOut">
              <a:rPr lang="cs-CZ" smtClean="0"/>
              <a:t>24.10.2025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AC91342-6732-45B6-A79D-518D447078F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59E57E9-23DA-47DB-ADD0-7EE11B2917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AE2A15-5B58-4B91-8D19-B67B50939D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2360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03AD6-614C-4B13-AA75-3193C707D39E}" type="datetimeFigureOut">
              <a:rPr lang="cs-CZ" smtClean="0"/>
              <a:t>24.10.2025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2A8A12-C138-49DA-8AA6-D12B63798F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4062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home.czu.cz/kourimska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A8A12-C138-49DA-8AA6-D12B63798F3E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0620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https://www.czu.cz/cs/r-7214-mezinarodni-vztahy/r-19132-erasmus-a-jine-vyjezdy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A8A12-C138-49DA-8AA6-D12B63798F3E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9732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A8A12-C138-49DA-8AA6-D12B63798F3E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4792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>
                <a:solidFill>
                  <a:srgbClr val="FCAC2C"/>
                </a:solidFill>
                <a:effectLst/>
              </a:rPr>
              <a:t>Na pracovní stáž přes program Erasmus může vyjet:</a:t>
            </a:r>
            <a:endParaRPr lang="cs-CZ" b="1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student ČZU </a:t>
            </a:r>
            <a:r>
              <a:rPr lang="cs-CZ" b="1" dirty="0"/>
              <a:t>bakalářského</a:t>
            </a:r>
            <a:r>
              <a:rPr lang="cs-CZ" dirty="0"/>
              <a:t>, </a:t>
            </a:r>
            <a:r>
              <a:rPr lang="cs-CZ" b="1" dirty="0"/>
              <a:t>magisterského</a:t>
            </a:r>
            <a:r>
              <a:rPr lang="cs-CZ" dirty="0"/>
              <a:t> nebo </a:t>
            </a:r>
            <a:r>
              <a:rPr lang="cs-CZ" b="1" dirty="0"/>
              <a:t>doktorského</a:t>
            </a:r>
            <a:r>
              <a:rPr lang="cs-CZ" dirty="0"/>
              <a:t> studijního programu (kromě programů celoživotního vzdělávání),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student ČZU v </a:t>
            </a:r>
            <a:r>
              <a:rPr lang="cs-CZ" b="1" dirty="0"/>
              <a:t>prezenční</a:t>
            </a:r>
            <a:r>
              <a:rPr lang="cs-CZ" dirty="0"/>
              <a:t> i </a:t>
            </a:r>
            <a:r>
              <a:rPr lang="cs-CZ" b="1" dirty="0"/>
              <a:t>kombinované</a:t>
            </a:r>
            <a:r>
              <a:rPr lang="cs-CZ" dirty="0"/>
              <a:t> formě studia,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student ČZU zapsaný v</a:t>
            </a:r>
            <a:r>
              <a:rPr lang="cs-CZ" b="1" dirty="0"/>
              <a:t> jakémkoliv ročníku</a:t>
            </a:r>
            <a:r>
              <a:rPr lang="cs-CZ" dirty="0"/>
              <a:t> (</a:t>
            </a:r>
            <a:r>
              <a:rPr lang="cs-CZ" b="1" dirty="0"/>
              <a:t>včetně</a:t>
            </a:r>
            <a:r>
              <a:rPr lang="cs-CZ" dirty="0"/>
              <a:t> </a:t>
            </a:r>
            <a:r>
              <a:rPr lang="cs-CZ" b="1" dirty="0"/>
              <a:t>prvního</a:t>
            </a:r>
            <a:r>
              <a:rPr lang="cs-CZ" dirty="0"/>
              <a:t> ročníku bakalářského studia),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student ČZU jakéhokoliv </a:t>
            </a:r>
            <a:r>
              <a:rPr lang="cs-CZ" b="1" dirty="0"/>
              <a:t>občanství</a:t>
            </a:r>
            <a:r>
              <a:rPr lang="cs-CZ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cs-CZ" b="1" dirty="0"/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b="0" dirty="0"/>
              <a:t>Pracovní stáž je dostupná i pro čerstvé absolventy.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Nový Erasmus program umožňuje studentům </a:t>
            </a:r>
            <a:r>
              <a:rPr lang="cs-CZ" dirty="0" err="1"/>
              <a:t>doktroského</a:t>
            </a:r>
            <a:r>
              <a:rPr lang="cs-CZ" dirty="0"/>
              <a:t> stupně studia absolvovat krátkodobou (5 až 30 dní) pracovní stáž.</a:t>
            </a:r>
            <a:endParaRPr lang="cs-CZ" b="1" dirty="0"/>
          </a:p>
          <a:p>
            <a:pPr>
              <a:buFont typeface="Arial" panose="020B0604020202020204" pitchFamily="34" charset="0"/>
              <a:buNone/>
            </a:pPr>
            <a:br>
              <a:rPr lang="cs-CZ" b="1" dirty="0"/>
            </a:b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A8A12-C138-49DA-8AA6-D12B63798F3E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3422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A8A12-C138-49DA-8AA6-D12B63798F3E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0467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A8A12-C138-49DA-8AA6-D12B63798F3E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5686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b="1" i="0" dirty="0">
                <a:solidFill>
                  <a:srgbClr val="B22222"/>
                </a:solidFill>
                <a:effectLst/>
                <a:latin typeface="Arial" panose="020B0604020202020204" pitchFamily="34" charset="0"/>
                <a:hlinkClick r:id="rId3"/>
              </a:rPr>
              <a:t>prof. Ing. Lenka Kouřimská, Ph.D.</a:t>
            </a:r>
            <a:endParaRPr lang="nn-NO" b="1" i="0" dirty="0">
              <a:solidFill>
                <a:srgbClr val="136945"/>
              </a:solidFill>
              <a:effectLst/>
              <a:latin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A8A12-C138-49DA-8AA6-D12B63798F3E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6901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obrázku 3">
            <a:extLst>
              <a:ext uri="{FF2B5EF4-FFF2-40B4-BE49-F238E27FC236}">
                <a16:creationId xmlns:a16="http://schemas.microsoft.com/office/drawing/2014/main" id="{8111971A-F2ED-4F89-BCE8-EAB8C33D71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8001000"/>
          </a:xfrm>
          <a:prstGeom prst="rect">
            <a:avLst/>
          </a:prstGeom>
        </p:spPr>
        <p:txBody>
          <a:bodyPr lIns="180000" tIns="180000" rIns="180000" bIns="180000"/>
          <a:lstStyle/>
          <a:p>
            <a:r>
              <a:rPr lang="en-US"/>
              <a:t>Click icon to add picture</a:t>
            </a:r>
            <a:endParaRPr lang="cs-CZ" dirty="0"/>
          </a:p>
        </p:txBody>
      </p:sp>
      <p:sp>
        <p:nvSpPr>
          <p:cNvPr id="11" name="Zástupný symbol pro text 3">
            <a:extLst>
              <a:ext uri="{FF2B5EF4-FFF2-40B4-BE49-F238E27FC236}">
                <a16:creationId xmlns:a16="http://schemas.microsoft.com/office/drawing/2014/main" id="{2EA13CCC-F80B-495C-B1A2-71E4F3B956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44751" y="1675047"/>
            <a:ext cx="15398495" cy="43561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600" b="1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  <a:ea typeface="Roboto Black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CF6FCFB0-58F2-41B9-BE76-94251C5120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87438" y="6605445"/>
            <a:ext cx="6113123" cy="9791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  <a:ea typeface="Roboto Medium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44755B8E-77DD-4F71-9CD0-611770504C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64800" y="9525000"/>
            <a:ext cx="2743200" cy="7619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+mn-lt"/>
                <a:ea typeface="Roboto" panose="02000000000000000000" pitchFamily="2" charset="0"/>
              </a:defRPr>
            </a:lvl1pPr>
          </a:lstStyle>
          <a:p>
            <a:fld id="{7A3072F3-67BD-48D5-A6DA-38E4E24F7F23}" type="datetime3">
              <a:rPr lang="cs-CZ" smtClean="0"/>
              <a:pPr/>
              <a:t>24/10/25</a:t>
            </a:fld>
            <a:endParaRPr lang="en-US" dirty="0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693F5122-1A9A-4DE1-B790-76F4500C9D09}"/>
              </a:ext>
            </a:extLst>
          </p:cNvPr>
          <p:cNvSpPr/>
          <p:nvPr userDrawn="1"/>
        </p:nvSpPr>
        <p:spPr>
          <a:xfrm>
            <a:off x="2" y="8001000"/>
            <a:ext cx="18287999" cy="1524000"/>
          </a:xfrm>
          <a:prstGeom prst="rect">
            <a:avLst/>
          </a:prstGeom>
          <a:solidFill>
            <a:srgbClr val="F7A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cs-CZ" sz="4050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71460AD5-C1DB-425D-9042-0018BBB8EA11}"/>
              </a:ext>
            </a:extLst>
          </p:cNvPr>
          <p:cNvSpPr txBox="1"/>
          <p:nvPr userDrawn="1"/>
        </p:nvSpPr>
        <p:spPr>
          <a:xfrm>
            <a:off x="1080000" y="9577880"/>
            <a:ext cx="61508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3600" dirty="0" err="1">
                <a:solidFill>
                  <a:srgbClr val="F7A000"/>
                </a:solidFill>
              </a:rPr>
              <a:t>af.czu.cz</a:t>
            </a:r>
            <a:endParaRPr lang="cs-CZ" sz="3600" dirty="0">
              <a:solidFill>
                <a:srgbClr val="F7A000"/>
              </a:solidFill>
            </a:endParaRP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D50C4573-7281-4486-AE15-CF93D0AFD7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10" y="7792299"/>
            <a:ext cx="7311016" cy="1912238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3B380345-CCAE-425B-84AF-F7C4AF4F1F46}"/>
              </a:ext>
            </a:extLst>
          </p:cNvPr>
          <p:cNvSpPr txBox="1"/>
          <p:nvPr userDrawn="1"/>
        </p:nvSpPr>
        <p:spPr>
          <a:xfrm>
            <a:off x="11088000" y="8510108"/>
            <a:ext cx="6120000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3150" b="1" dirty="0">
                <a:solidFill>
                  <a:schemeClr val="bg1"/>
                </a:solidFill>
                <a:latin typeface="+mn-lt"/>
                <a:ea typeface="Roboto Medium" panose="02000000000000000000" pitchFamily="2" charset="0"/>
              </a:rPr>
              <a:t>Univerzita plná života</a:t>
            </a:r>
          </a:p>
        </p:txBody>
      </p:sp>
    </p:spTree>
    <p:extLst>
      <p:ext uri="{BB962C8B-B14F-4D97-AF65-F5344CB8AC3E}">
        <p14:creationId xmlns:p14="http://schemas.microsoft.com/office/powerpoint/2010/main" val="3618171830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vý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6DD5CD3-7617-4840-AA29-D0221417B652}"/>
              </a:ext>
            </a:extLst>
          </p:cNvPr>
          <p:cNvSpPr/>
          <p:nvPr userDrawn="1"/>
        </p:nvSpPr>
        <p:spPr>
          <a:xfrm>
            <a:off x="0" y="1043118"/>
            <a:ext cx="18288000" cy="1892451"/>
          </a:xfrm>
          <a:prstGeom prst="rect">
            <a:avLst/>
          </a:prstGeom>
          <a:solidFill>
            <a:srgbClr val="F7A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50"/>
          </a:p>
        </p:txBody>
      </p:sp>
      <p:sp>
        <p:nvSpPr>
          <p:cNvPr id="16" name="Zástupný text 2">
            <a:extLst>
              <a:ext uri="{FF2B5EF4-FFF2-40B4-BE49-F238E27FC236}">
                <a16:creationId xmlns:a16="http://schemas.microsoft.com/office/drawing/2014/main" id="{32B6B012-2485-4904-A071-3E286A89F8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1043118"/>
            <a:ext cx="13334643" cy="189245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8100" b="1">
                <a:solidFill>
                  <a:schemeClr val="bg1"/>
                </a:solidFill>
                <a:latin typeface="+mn-lt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 dirty="0"/>
              <a:t>Název slidu</a:t>
            </a:r>
          </a:p>
        </p:txBody>
      </p:sp>
      <p:sp>
        <p:nvSpPr>
          <p:cNvPr id="17" name="Zástupný text 2">
            <a:extLst>
              <a:ext uri="{FF2B5EF4-FFF2-40B4-BE49-F238E27FC236}">
                <a16:creationId xmlns:a16="http://schemas.microsoft.com/office/drawing/2014/main" id="{6F90E351-F256-4CD4-9AA8-FC09FF52BE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0"/>
            <a:ext cx="13334643" cy="104311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 b="0">
                <a:solidFill>
                  <a:srgbClr val="F7A000"/>
                </a:solidFill>
                <a:latin typeface="+mn-lt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 dirty="0"/>
              <a:t>Název oddílu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026CE340-E670-4E65-A433-6267BB1BF5FE}"/>
              </a:ext>
            </a:extLst>
          </p:cNvPr>
          <p:cNvSpPr txBox="1"/>
          <p:nvPr userDrawn="1"/>
        </p:nvSpPr>
        <p:spPr>
          <a:xfrm>
            <a:off x="1080000" y="9243882"/>
            <a:ext cx="5352884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cs-CZ" sz="2400" b="1" dirty="0">
                <a:solidFill>
                  <a:schemeClr val="bg1">
                    <a:lumMod val="75000"/>
                  </a:schemeClr>
                </a:solidFill>
                <a:latin typeface="+mn-lt"/>
                <a:ea typeface="Roboto Medium" panose="02000000000000000000" pitchFamily="2" charset="0"/>
              </a:rPr>
              <a:t>Česká zemědělská univerzita v Praze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95E993FE-A3CA-4B1D-B960-1BF7FF725742}"/>
              </a:ext>
            </a:extLst>
          </p:cNvPr>
          <p:cNvSpPr txBox="1"/>
          <p:nvPr userDrawn="1"/>
        </p:nvSpPr>
        <p:spPr>
          <a:xfrm>
            <a:off x="14158294" y="0"/>
            <a:ext cx="3049706" cy="104311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cs-CZ" sz="3600" b="1" dirty="0" err="1">
                <a:solidFill>
                  <a:schemeClr val="bg2">
                    <a:lumMod val="75000"/>
                  </a:schemeClr>
                </a:solidFill>
                <a:latin typeface="+mn-lt"/>
                <a:ea typeface="Roboto Medium" panose="02000000000000000000" pitchFamily="2" charset="0"/>
              </a:rPr>
              <a:t>af.czu.cz</a:t>
            </a:r>
            <a:endParaRPr lang="cs-CZ" sz="3600" b="1" dirty="0">
              <a:solidFill>
                <a:schemeClr val="bg2">
                  <a:lumMod val="75000"/>
                </a:schemeClr>
              </a:solidFill>
              <a:latin typeface="+mn-lt"/>
              <a:ea typeface="Roboto Medium" panose="02000000000000000000" pitchFamily="2" charset="0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764F4BB0-2D4E-494F-9BF2-A1A46D3C53EB}"/>
              </a:ext>
            </a:extLst>
          </p:cNvPr>
          <p:cNvSpPr txBox="1"/>
          <p:nvPr userDrawn="1"/>
        </p:nvSpPr>
        <p:spPr>
          <a:xfrm>
            <a:off x="9320463" y="9243882"/>
            <a:ext cx="7949636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r"/>
            <a:r>
              <a:rPr lang="cs-CZ" sz="2400" b="1" dirty="0">
                <a:solidFill>
                  <a:srgbClr val="F7A000"/>
                </a:solidFill>
                <a:latin typeface="+mn-lt"/>
                <a:ea typeface="Roboto Medium" panose="02000000000000000000" pitchFamily="2" charset="0"/>
              </a:rPr>
              <a:t>Fakulta agrobiologie, potravinových a přírodních zdrojů</a:t>
            </a:r>
          </a:p>
        </p:txBody>
      </p:sp>
      <p:sp>
        <p:nvSpPr>
          <p:cNvPr id="22" name="Zástupný symbol pro text 6">
            <a:extLst>
              <a:ext uri="{FF2B5EF4-FFF2-40B4-BE49-F238E27FC236}">
                <a16:creationId xmlns:a16="http://schemas.microsoft.com/office/drawing/2014/main" id="{121E362E-D31C-46E4-A97F-A1B770B1A7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9500" y="3205164"/>
            <a:ext cx="14281150" cy="773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latin typeface="+mn-lt"/>
                <a:ea typeface="Roboto Medium" panose="02000000000000000000" pitchFamily="2" charset="0"/>
              </a:defRPr>
            </a:lvl1pPr>
            <a:lvl2pPr marL="685800" indent="0">
              <a:buNone/>
              <a:defRPr sz="3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8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Zástupný symbol pro text 13">
            <a:extLst>
              <a:ext uri="{FF2B5EF4-FFF2-40B4-BE49-F238E27FC236}">
                <a16:creationId xmlns:a16="http://schemas.microsoft.com/office/drawing/2014/main" id="{BF96E294-8A27-45EC-9617-D328B85ED00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9500" y="4243389"/>
            <a:ext cx="14281150" cy="5000494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28642D"/>
              </a:buClr>
              <a:buFont typeface="Wingdings" panose="05000000000000000000" pitchFamily="2" charset="2"/>
              <a:buChar char="§"/>
              <a:defRPr lang="cs-CZ" sz="3600" dirty="0" smtClean="0">
                <a:latin typeface="+mn-lt"/>
                <a:ea typeface="Roboto" panose="02000000000000000000" pitchFamily="2" charset="0"/>
              </a:defRPr>
            </a:lvl1pPr>
            <a:lvl2pPr marL="1143000" indent="-457200">
              <a:buClr>
                <a:srgbClr val="28642D"/>
              </a:buClr>
              <a:buFont typeface="+mj-lt"/>
              <a:buAutoNum type="arabicPeriod"/>
              <a:defRPr lang="cs-CZ" sz="3200" dirty="0" smtClean="0">
                <a:latin typeface="+mn-lt"/>
                <a:ea typeface="Roboto" panose="02000000000000000000" pitchFamily="2" charset="0"/>
              </a:defRPr>
            </a:lvl2pPr>
            <a:lvl3pPr marL="1885950" indent="-514350">
              <a:buClr>
                <a:srgbClr val="28642D"/>
              </a:buClr>
              <a:buFont typeface="+mj-lt"/>
              <a:buAutoNum type="alphaLcPeriod"/>
              <a:defRPr lang="cs-CZ" sz="2800" dirty="0" smtClean="0">
                <a:latin typeface="+mn-lt"/>
                <a:ea typeface="Roboto" panose="02000000000000000000" pitchFamily="2" charset="0"/>
              </a:defRPr>
            </a:lvl3pPr>
            <a:lvl4pPr marL="2400300" indent="-342900"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lang="cs-CZ" sz="2400" dirty="0">
                <a:latin typeface="+mn-lt"/>
                <a:ea typeface="Roboto" panose="02000000000000000000" pitchFamily="2" charset="0"/>
              </a:defRPr>
            </a:lvl4pPr>
            <a:lvl5pPr marL="2743200" indent="0">
              <a:buNone/>
              <a:defRPr sz="2400">
                <a:latin typeface="+mn-lt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50471E5D-1432-4DE8-B8DC-D52DDDF65BC8}"/>
              </a:ext>
            </a:extLst>
          </p:cNvPr>
          <p:cNvSpPr txBox="1"/>
          <p:nvPr userDrawn="1"/>
        </p:nvSpPr>
        <p:spPr>
          <a:xfrm>
            <a:off x="16119986" y="1573844"/>
            <a:ext cx="1761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12F5DA3-5B13-43E6-BB34-AB0AE73D120D}" type="slidenum">
              <a:rPr lang="cs-CZ" sz="4800" b="1" smtClean="0">
                <a:solidFill>
                  <a:schemeClr val="bg1"/>
                </a:solidFill>
                <a:latin typeface="+mn-lt"/>
                <a:ea typeface="Roboto Black" panose="02000000000000000000" pitchFamily="2" charset="0"/>
              </a:rPr>
              <a:pPr algn="r"/>
              <a:t>‹#›</a:t>
            </a:fld>
            <a:endParaRPr lang="cs-CZ" sz="4800" b="1" dirty="0">
              <a:solidFill>
                <a:schemeClr val="bg1"/>
              </a:solidFill>
              <a:latin typeface="+mn-lt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915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vý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6DD5CD3-7617-4840-AA29-D0221417B652}"/>
              </a:ext>
            </a:extLst>
          </p:cNvPr>
          <p:cNvSpPr/>
          <p:nvPr userDrawn="1"/>
        </p:nvSpPr>
        <p:spPr>
          <a:xfrm>
            <a:off x="0" y="1043118"/>
            <a:ext cx="18288000" cy="1892451"/>
          </a:xfrm>
          <a:prstGeom prst="rect">
            <a:avLst/>
          </a:prstGeom>
          <a:solidFill>
            <a:srgbClr val="F7A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50"/>
          </a:p>
        </p:txBody>
      </p:sp>
      <p:sp>
        <p:nvSpPr>
          <p:cNvPr id="10" name="Zástupný symbol obrázku 24">
            <a:extLst>
              <a:ext uri="{FF2B5EF4-FFF2-40B4-BE49-F238E27FC236}">
                <a16:creationId xmlns:a16="http://schemas.microsoft.com/office/drawing/2014/main" id="{B6AD1CE9-FEC3-45D9-B4F6-AEB4A1A23D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3387388" y="2936082"/>
            <a:ext cx="4900613" cy="6307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cs-CZ" dirty="0"/>
          </a:p>
        </p:txBody>
      </p:sp>
      <p:sp>
        <p:nvSpPr>
          <p:cNvPr id="18" name="Zástupný text 2">
            <a:extLst>
              <a:ext uri="{FF2B5EF4-FFF2-40B4-BE49-F238E27FC236}">
                <a16:creationId xmlns:a16="http://schemas.microsoft.com/office/drawing/2014/main" id="{C1EE7B2D-A70C-48FC-99C0-D1348E1438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1043118"/>
            <a:ext cx="13334643" cy="189245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8100" b="1">
                <a:solidFill>
                  <a:schemeClr val="bg1"/>
                </a:solidFill>
                <a:latin typeface="+mn-lt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 dirty="0"/>
              <a:t>Název slidu</a:t>
            </a:r>
          </a:p>
        </p:txBody>
      </p:sp>
      <p:sp>
        <p:nvSpPr>
          <p:cNvPr id="20" name="Zástupný text 2">
            <a:extLst>
              <a:ext uri="{FF2B5EF4-FFF2-40B4-BE49-F238E27FC236}">
                <a16:creationId xmlns:a16="http://schemas.microsoft.com/office/drawing/2014/main" id="{9030EAFC-27C2-4D5A-9310-49A081F3B9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0"/>
            <a:ext cx="13334643" cy="104311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 b="0">
                <a:solidFill>
                  <a:srgbClr val="F7A000"/>
                </a:solidFill>
                <a:latin typeface="+mn-lt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 dirty="0"/>
              <a:t>Název oddílu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4A556953-D514-40DA-BA3C-F402490A7D65}"/>
              </a:ext>
            </a:extLst>
          </p:cNvPr>
          <p:cNvSpPr txBox="1"/>
          <p:nvPr userDrawn="1"/>
        </p:nvSpPr>
        <p:spPr>
          <a:xfrm>
            <a:off x="1080000" y="9243882"/>
            <a:ext cx="5352884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cs-CZ" sz="2400" b="1" dirty="0">
                <a:solidFill>
                  <a:schemeClr val="bg1">
                    <a:lumMod val="75000"/>
                  </a:schemeClr>
                </a:solidFill>
                <a:latin typeface="+mn-lt"/>
                <a:ea typeface="Roboto Medium" panose="02000000000000000000" pitchFamily="2" charset="0"/>
              </a:rPr>
              <a:t>Česká zemědělská univerzita v Praze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71F509FD-CFF1-43C7-BF2B-7F993E085667}"/>
              </a:ext>
            </a:extLst>
          </p:cNvPr>
          <p:cNvSpPr txBox="1"/>
          <p:nvPr userDrawn="1"/>
        </p:nvSpPr>
        <p:spPr>
          <a:xfrm>
            <a:off x="14158294" y="0"/>
            <a:ext cx="3049706" cy="104311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cs-CZ" sz="3600" b="1" dirty="0" err="1">
                <a:solidFill>
                  <a:schemeClr val="bg2">
                    <a:lumMod val="75000"/>
                  </a:schemeClr>
                </a:solidFill>
                <a:latin typeface="+mn-lt"/>
                <a:ea typeface="Roboto Medium" panose="02000000000000000000" pitchFamily="2" charset="0"/>
              </a:rPr>
              <a:t>af.czu.cz</a:t>
            </a:r>
            <a:endParaRPr lang="cs-CZ" sz="3600" b="1" dirty="0">
              <a:solidFill>
                <a:schemeClr val="bg2">
                  <a:lumMod val="75000"/>
                </a:schemeClr>
              </a:solidFill>
              <a:latin typeface="+mn-lt"/>
              <a:ea typeface="Roboto Medium" panose="02000000000000000000" pitchFamily="2" charset="0"/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E69DEB39-C59C-492C-BF79-DA2629DF9C68}"/>
              </a:ext>
            </a:extLst>
          </p:cNvPr>
          <p:cNvSpPr txBox="1"/>
          <p:nvPr userDrawn="1"/>
        </p:nvSpPr>
        <p:spPr>
          <a:xfrm>
            <a:off x="9320463" y="9243882"/>
            <a:ext cx="7949636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r"/>
            <a:r>
              <a:rPr lang="cs-CZ" sz="2400" b="1" dirty="0">
                <a:solidFill>
                  <a:srgbClr val="F7A000"/>
                </a:solidFill>
                <a:latin typeface="+mn-lt"/>
                <a:ea typeface="Roboto Medium" panose="02000000000000000000" pitchFamily="2" charset="0"/>
              </a:rPr>
              <a:t>Fakulta agrobiologie, potravinových a přírodních zdrojů</a:t>
            </a:r>
          </a:p>
        </p:txBody>
      </p:sp>
      <p:sp>
        <p:nvSpPr>
          <p:cNvPr id="24" name="Zástupný symbol pro text 6">
            <a:extLst>
              <a:ext uri="{FF2B5EF4-FFF2-40B4-BE49-F238E27FC236}">
                <a16:creationId xmlns:a16="http://schemas.microsoft.com/office/drawing/2014/main" id="{E1ABB83D-8D4E-44B8-9AC4-EC57438373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9500" y="3205164"/>
            <a:ext cx="12307888" cy="773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latin typeface="+mn-lt"/>
                <a:ea typeface="Roboto Medium" panose="02000000000000000000" pitchFamily="2" charset="0"/>
              </a:defRPr>
            </a:lvl1pPr>
            <a:lvl2pPr marL="685800" indent="0">
              <a:buNone/>
              <a:defRPr sz="3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8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Zástupný symbol pro text 13">
            <a:extLst>
              <a:ext uri="{FF2B5EF4-FFF2-40B4-BE49-F238E27FC236}">
                <a16:creationId xmlns:a16="http://schemas.microsoft.com/office/drawing/2014/main" id="{54C6EB86-853E-478E-9C5C-D3B7EBCBBC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9500" y="4243389"/>
            <a:ext cx="12307888" cy="5000494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28642D"/>
              </a:buClr>
              <a:buFont typeface="Wingdings" panose="05000000000000000000" pitchFamily="2" charset="2"/>
              <a:buChar char="§"/>
              <a:defRPr lang="cs-CZ" sz="3600" dirty="0" smtClean="0">
                <a:latin typeface="+mn-lt"/>
                <a:ea typeface="Roboto" panose="02000000000000000000" pitchFamily="2" charset="0"/>
              </a:defRPr>
            </a:lvl1pPr>
            <a:lvl2pPr marL="1143000" indent="-457200">
              <a:buClr>
                <a:srgbClr val="28642D"/>
              </a:buClr>
              <a:buFont typeface="+mj-lt"/>
              <a:buAutoNum type="arabicPeriod"/>
              <a:defRPr lang="cs-CZ" sz="3200" dirty="0" smtClean="0">
                <a:latin typeface="+mn-lt"/>
                <a:ea typeface="Roboto" panose="02000000000000000000" pitchFamily="2" charset="0"/>
              </a:defRPr>
            </a:lvl2pPr>
            <a:lvl3pPr marL="1885950" indent="-514350">
              <a:buClr>
                <a:srgbClr val="28642D"/>
              </a:buClr>
              <a:buFont typeface="+mj-lt"/>
              <a:buAutoNum type="alphaLcPeriod"/>
              <a:defRPr lang="cs-CZ" sz="2800" dirty="0" smtClean="0">
                <a:latin typeface="+mn-lt"/>
                <a:ea typeface="Roboto" panose="02000000000000000000" pitchFamily="2" charset="0"/>
              </a:defRPr>
            </a:lvl3pPr>
            <a:lvl4pPr marL="2400300" indent="-342900"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lang="cs-CZ" sz="2400" dirty="0">
                <a:latin typeface="+mn-lt"/>
                <a:ea typeface="Roboto" panose="02000000000000000000" pitchFamily="2" charset="0"/>
              </a:defRPr>
            </a:lvl4pPr>
            <a:lvl5pPr marL="2743200" indent="0">
              <a:buNone/>
              <a:defRPr sz="2400">
                <a:latin typeface="+mn-lt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9112C706-C6AE-46D7-AE1A-8A80B9B11B99}"/>
              </a:ext>
            </a:extLst>
          </p:cNvPr>
          <p:cNvSpPr txBox="1"/>
          <p:nvPr userDrawn="1"/>
        </p:nvSpPr>
        <p:spPr>
          <a:xfrm>
            <a:off x="16119986" y="1573844"/>
            <a:ext cx="1761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12F5DA3-5B13-43E6-BB34-AB0AE73D120D}" type="slidenum">
              <a:rPr lang="cs-CZ" sz="4800" b="1" smtClean="0">
                <a:solidFill>
                  <a:schemeClr val="bg1"/>
                </a:solidFill>
                <a:latin typeface="+mn-lt"/>
                <a:ea typeface="Roboto Black" panose="02000000000000000000" pitchFamily="2" charset="0"/>
              </a:rPr>
              <a:pPr algn="r"/>
              <a:t>‹#›</a:t>
            </a:fld>
            <a:endParaRPr lang="cs-CZ" sz="4800" b="1" dirty="0">
              <a:solidFill>
                <a:schemeClr val="bg1"/>
              </a:solidFill>
              <a:latin typeface="+mn-lt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2714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vý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6DD5CD3-7617-4840-AA29-D0221417B652}"/>
              </a:ext>
            </a:extLst>
          </p:cNvPr>
          <p:cNvSpPr/>
          <p:nvPr userDrawn="1"/>
        </p:nvSpPr>
        <p:spPr>
          <a:xfrm>
            <a:off x="0" y="1043118"/>
            <a:ext cx="18288000" cy="189245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5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4A793D0-309B-40EC-A585-1DA5E95018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1529" y="3578185"/>
            <a:ext cx="4788570" cy="5753192"/>
          </a:xfrm>
          <a:prstGeom prst="rect">
            <a:avLst/>
          </a:prstGeom>
        </p:spPr>
      </p:pic>
      <p:sp>
        <p:nvSpPr>
          <p:cNvPr id="17" name="Zástupný text 2">
            <a:extLst>
              <a:ext uri="{FF2B5EF4-FFF2-40B4-BE49-F238E27FC236}">
                <a16:creationId xmlns:a16="http://schemas.microsoft.com/office/drawing/2014/main" id="{DC0A7876-1EE8-4635-B55C-560A2B7811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1043118"/>
            <a:ext cx="13334643" cy="189245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8100" b="1">
                <a:solidFill>
                  <a:schemeClr val="bg1"/>
                </a:solidFill>
                <a:latin typeface="+mn-lt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 dirty="0"/>
              <a:t>Název slidu</a:t>
            </a:r>
          </a:p>
        </p:txBody>
      </p:sp>
      <p:sp>
        <p:nvSpPr>
          <p:cNvPr id="18" name="Zástupný text 2">
            <a:extLst>
              <a:ext uri="{FF2B5EF4-FFF2-40B4-BE49-F238E27FC236}">
                <a16:creationId xmlns:a16="http://schemas.microsoft.com/office/drawing/2014/main" id="{B03BE5DF-550B-437A-ABE9-04272F244C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0"/>
            <a:ext cx="13334643" cy="104311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 b="0">
                <a:solidFill>
                  <a:srgbClr val="F7A000"/>
                </a:solidFill>
                <a:latin typeface="+mn-lt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 dirty="0"/>
              <a:t>Název oddílu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8D0454A3-EBD2-4B5A-A765-F6247BD13B1F}"/>
              </a:ext>
            </a:extLst>
          </p:cNvPr>
          <p:cNvSpPr txBox="1"/>
          <p:nvPr userDrawn="1"/>
        </p:nvSpPr>
        <p:spPr>
          <a:xfrm>
            <a:off x="1080000" y="9243882"/>
            <a:ext cx="5352884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cs-CZ" sz="2400" b="1" dirty="0">
                <a:solidFill>
                  <a:schemeClr val="bg1">
                    <a:lumMod val="75000"/>
                  </a:schemeClr>
                </a:solidFill>
                <a:latin typeface="+mn-lt"/>
                <a:ea typeface="Roboto Medium" panose="02000000000000000000" pitchFamily="2" charset="0"/>
              </a:rPr>
              <a:t>Česká zemědělská univerzita v Praze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31B49E1A-17DD-4037-B1F5-44C382F2C432}"/>
              </a:ext>
            </a:extLst>
          </p:cNvPr>
          <p:cNvSpPr txBox="1"/>
          <p:nvPr userDrawn="1"/>
        </p:nvSpPr>
        <p:spPr>
          <a:xfrm>
            <a:off x="14158294" y="0"/>
            <a:ext cx="3049706" cy="104311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cs-CZ" sz="3600" b="1" dirty="0" err="1">
                <a:solidFill>
                  <a:schemeClr val="bg2">
                    <a:lumMod val="75000"/>
                  </a:schemeClr>
                </a:solidFill>
                <a:latin typeface="+mn-lt"/>
                <a:ea typeface="Roboto Medium" panose="02000000000000000000" pitchFamily="2" charset="0"/>
              </a:rPr>
              <a:t>af.czu.cz</a:t>
            </a:r>
            <a:endParaRPr lang="cs-CZ" sz="3600" b="1" dirty="0">
              <a:solidFill>
                <a:schemeClr val="bg2">
                  <a:lumMod val="75000"/>
                </a:schemeClr>
              </a:solidFill>
              <a:latin typeface="+mn-lt"/>
              <a:ea typeface="Roboto Medium" panose="02000000000000000000" pitchFamily="2" charset="0"/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E4498FA4-8DBB-49BB-85B0-584146F9AEB8}"/>
              </a:ext>
            </a:extLst>
          </p:cNvPr>
          <p:cNvSpPr txBox="1"/>
          <p:nvPr userDrawn="1"/>
        </p:nvSpPr>
        <p:spPr>
          <a:xfrm>
            <a:off x="9320463" y="9243882"/>
            <a:ext cx="7949636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r"/>
            <a:r>
              <a:rPr lang="cs-CZ" sz="2400" b="1" dirty="0">
                <a:solidFill>
                  <a:srgbClr val="F7A000"/>
                </a:solidFill>
                <a:latin typeface="+mn-lt"/>
                <a:ea typeface="Roboto Medium" panose="02000000000000000000" pitchFamily="2" charset="0"/>
              </a:rPr>
              <a:t>Fakulta agrobiologie, potravinových a přírodních zdrojů</a:t>
            </a:r>
          </a:p>
        </p:txBody>
      </p:sp>
      <p:sp>
        <p:nvSpPr>
          <p:cNvPr id="23" name="Zástupný symbol pro text 6">
            <a:extLst>
              <a:ext uri="{FF2B5EF4-FFF2-40B4-BE49-F238E27FC236}">
                <a16:creationId xmlns:a16="http://schemas.microsoft.com/office/drawing/2014/main" id="{C6BD2949-C6E9-42DE-9438-96A0705505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9500" y="3205164"/>
            <a:ext cx="14281150" cy="773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latin typeface="+mn-lt"/>
                <a:ea typeface="Roboto Medium" panose="02000000000000000000" pitchFamily="2" charset="0"/>
              </a:defRPr>
            </a:lvl1pPr>
            <a:lvl2pPr marL="685800" indent="0">
              <a:buNone/>
              <a:defRPr sz="3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8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Zástupný symbol pro text 13">
            <a:extLst>
              <a:ext uri="{FF2B5EF4-FFF2-40B4-BE49-F238E27FC236}">
                <a16:creationId xmlns:a16="http://schemas.microsoft.com/office/drawing/2014/main" id="{9AF48009-C955-4CB3-AB76-9652E739F6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9500" y="4243389"/>
            <a:ext cx="14281150" cy="5000494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28642D"/>
              </a:buClr>
              <a:buFont typeface="Wingdings" panose="05000000000000000000" pitchFamily="2" charset="2"/>
              <a:buChar char="§"/>
              <a:defRPr lang="cs-CZ" sz="3600" dirty="0" smtClean="0">
                <a:latin typeface="+mn-lt"/>
                <a:ea typeface="Roboto" panose="02000000000000000000" pitchFamily="2" charset="0"/>
              </a:defRPr>
            </a:lvl1pPr>
            <a:lvl2pPr marL="1143000" indent="-457200">
              <a:buClr>
                <a:srgbClr val="28642D"/>
              </a:buClr>
              <a:buFont typeface="+mj-lt"/>
              <a:buAutoNum type="arabicPeriod"/>
              <a:defRPr lang="cs-CZ" sz="3200" dirty="0" smtClean="0">
                <a:latin typeface="+mn-lt"/>
                <a:ea typeface="Roboto" panose="02000000000000000000" pitchFamily="2" charset="0"/>
              </a:defRPr>
            </a:lvl2pPr>
            <a:lvl3pPr marL="1885950" indent="-514350">
              <a:buClr>
                <a:srgbClr val="28642D"/>
              </a:buClr>
              <a:buFont typeface="+mj-lt"/>
              <a:buAutoNum type="alphaLcPeriod"/>
              <a:defRPr lang="cs-CZ" sz="2800" dirty="0" smtClean="0">
                <a:latin typeface="+mn-lt"/>
                <a:ea typeface="Roboto" panose="02000000000000000000" pitchFamily="2" charset="0"/>
              </a:defRPr>
            </a:lvl3pPr>
            <a:lvl4pPr marL="2400300" indent="-342900"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lang="cs-CZ" sz="2400" dirty="0">
                <a:latin typeface="+mn-lt"/>
                <a:ea typeface="Roboto" panose="02000000000000000000" pitchFamily="2" charset="0"/>
              </a:defRPr>
            </a:lvl4pPr>
            <a:lvl5pPr marL="2743200" indent="0">
              <a:buNone/>
              <a:defRPr sz="2400">
                <a:latin typeface="+mn-lt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8CB071AA-7DBC-4A28-983D-AEE9D7AA99F9}"/>
              </a:ext>
            </a:extLst>
          </p:cNvPr>
          <p:cNvSpPr txBox="1"/>
          <p:nvPr userDrawn="1"/>
        </p:nvSpPr>
        <p:spPr>
          <a:xfrm>
            <a:off x="16119986" y="1573844"/>
            <a:ext cx="1761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12F5DA3-5B13-43E6-BB34-AB0AE73D120D}" type="slidenum">
              <a:rPr lang="cs-CZ" sz="4800" b="1" smtClean="0">
                <a:solidFill>
                  <a:schemeClr val="bg1"/>
                </a:solidFill>
                <a:latin typeface="+mn-lt"/>
                <a:ea typeface="Roboto Black" panose="02000000000000000000" pitchFamily="2" charset="0"/>
              </a:rPr>
              <a:pPr algn="r"/>
              <a:t>‹#›</a:t>
            </a:fld>
            <a:endParaRPr lang="cs-CZ" sz="4800" b="1" dirty="0">
              <a:solidFill>
                <a:schemeClr val="bg1"/>
              </a:solidFill>
              <a:latin typeface="+mn-lt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0872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vý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6DD5CD3-7617-4840-AA29-D0221417B652}"/>
              </a:ext>
            </a:extLst>
          </p:cNvPr>
          <p:cNvSpPr/>
          <p:nvPr userDrawn="1"/>
        </p:nvSpPr>
        <p:spPr>
          <a:xfrm>
            <a:off x="0" y="1043118"/>
            <a:ext cx="18288000" cy="189245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50"/>
          </a:p>
        </p:txBody>
      </p:sp>
      <p:sp>
        <p:nvSpPr>
          <p:cNvPr id="16" name="Zástupný text 2">
            <a:extLst>
              <a:ext uri="{FF2B5EF4-FFF2-40B4-BE49-F238E27FC236}">
                <a16:creationId xmlns:a16="http://schemas.microsoft.com/office/drawing/2014/main" id="{6F71DDD0-A67C-4003-95FC-A24F9C2894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1043118"/>
            <a:ext cx="13334643" cy="189245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8100" b="1">
                <a:solidFill>
                  <a:schemeClr val="bg1"/>
                </a:solidFill>
                <a:latin typeface="+mn-lt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 dirty="0"/>
              <a:t>Název slidu</a:t>
            </a:r>
          </a:p>
        </p:txBody>
      </p:sp>
      <p:sp>
        <p:nvSpPr>
          <p:cNvPr id="17" name="Zástupný text 2">
            <a:extLst>
              <a:ext uri="{FF2B5EF4-FFF2-40B4-BE49-F238E27FC236}">
                <a16:creationId xmlns:a16="http://schemas.microsoft.com/office/drawing/2014/main" id="{E4D484EE-348F-44D6-9DAE-51165B715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0"/>
            <a:ext cx="13334643" cy="104311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 b="0">
                <a:solidFill>
                  <a:srgbClr val="F7A000"/>
                </a:solidFill>
                <a:latin typeface="+mn-lt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 dirty="0"/>
              <a:t>Název oddílu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55792259-9535-48CF-BAC4-79B36112211B}"/>
              </a:ext>
            </a:extLst>
          </p:cNvPr>
          <p:cNvSpPr txBox="1"/>
          <p:nvPr userDrawn="1"/>
        </p:nvSpPr>
        <p:spPr>
          <a:xfrm>
            <a:off x="1080000" y="9243882"/>
            <a:ext cx="5352884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cs-CZ" sz="2400" b="1" dirty="0">
                <a:solidFill>
                  <a:schemeClr val="bg1">
                    <a:lumMod val="75000"/>
                  </a:schemeClr>
                </a:solidFill>
                <a:latin typeface="+mn-lt"/>
                <a:ea typeface="Roboto Medium" panose="02000000000000000000" pitchFamily="2" charset="0"/>
              </a:rPr>
              <a:t>Česká zemědělská univerzita v Praze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993197B4-91D3-4E9F-9514-354AFA2A8ABC}"/>
              </a:ext>
            </a:extLst>
          </p:cNvPr>
          <p:cNvSpPr txBox="1"/>
          <p:nvPr userDrawn="1"/>
        </p:nvSpPr>
        <p:spPr>
          <a:xfrm>
            <a:off x="14158294" y="0"/>
            <a:ext cx="3049706" cy="104311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cs-CZ" sz="3600" b="1" dirty="0" err="1">
                <a:solidFill>
                  <a:schemeClr val="bg2">
                    <a:lumMod val="75000"/>
                  </a:schemeClr>
                </a:solidFill>
                <a:latin typeface="+mn-lt"/>
                <a:ea typeface="Roboto Medium" panose="02000000000000000000" pitchFamily="2" charset="0"/>
              </a:rPr>
              <a:t>af.czu.cz</a:t>
            </a:r>
            <a:endParaRPr lang="cs-CZ" sz="3600" b="1" dirty="0">
              <a:solidFill>
                <a:schemeClr val="bg2">
                  <a:lumMod val="75000"/>
                </a:schemeClr>
              </a:solidFill>
              <a:latin typeface="+mn-lt"/>
              <a:ea typeface="Roboto Medium" panose="02000000000000000000" pitchFamily="2" charset="0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124401D4-2213-411C-8FC3-892DE3AB3884}"/>
              </a:ext>
            </a:extLst>
          </p:cNvPr>
          <p:cNvSpPr txBox="1"/>
          <p:nvPr userDrawn="1"/>
        </p:nvSpPr>
        <p:spPr>
          <a:xfrm>
            <a:off x="9320463" y="9243882"/>
            <a:ext cx="7949636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r"/>
            <a:r>
              <a:rPr lang="cs-CZ" sz="2400" b="1" dirty="0">
                <a:solidFill>
                  <a:srgbClr val="F7A000"/>
                </a:solidFill>
                <a:latin typeface="+mn-lt"/>
                <a:ea typeface="Roboto Medium" panose="02000000000000000000" pitchFamily="2" charset="0"/>
              </a:rPr>
              <a:t>Fakulta agrobiologie, potravinových a přírodních zdrojů</a:t>
            </a:r>
          </a:p>
        </p:txBody>
      </p:sp>
      <p:sp>
        <p:nvSpPr>
          <p:cNvPr id="22" name="Zástupný symbol pro text 6">
            <a:extLst>
              <a:ext uri="{FF2B5EF4-FFF2-40B4-BE49-F238E27FC236}">
                <a16:creationId xmlns:a16="http://schemas.microsoft.com/office/drawing/2014/main" id="{09EC8A55-9236-43C2-89C0-011C2459CB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9500" y="3205164"/>
            <a:ext cx="14281150" cy="773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latin typeface="+mn-lt"/>
                <a:ea typeface="Roboto Medium" panose="02000000000000000000" pitchFamily="2" charset="0"/>
              </a:defRPr>
            </a:lvl1pPr>
            <a:lvl2pPr marL="685800" indent="0">
              <a:buNone/>
              <a:defRPr sz="3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8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Zástupný symbol pro text 13">
            <a:extLst>
              <a:ext uri="{FF2B5EF4-FFF2-40B4-BE49-F238E27FC236}">
                <a16:creationId xmlns:a16="http://schemas.microsoft.com/office/drawing/2014/main" id="{BD4155F7-69FF-47A2-811E-D084DF7BE0B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9500" y="4243389"/>
            <a:ext cx="14281150" cy="5000494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28642D"/>
              </a:buClr>
              <a:buFont typeface="Wingdings" panose="05000000000000000000" pitchFamily="2" charset="2"/>
              <a:buChar char="§"/>
              <a:defRPr lang="cs-CZ" sz="3600" dirty="0" smtClean="0">
                <a:latin typeface="+mn-lt"/>
                <a:ea typeface="Roboto" panose="02000000000000000000" pitchFamily="2" charset="0"/>
              </a:defRPr>
            </a:lvl1pPr>
            <a:lvl2pPr marL="1143000" indent="-457200">
              <a:buClr>
                <a:srgbClr val="28642D"/>
              </a:buClr>
              <a:buFont typeface="+mj-lt"/>
              <a:buAutoNum type="arabicPeriod"/>
              <a:defRPr lang="cs-CZ" sz="3200" dirty="0" smtClean="0">
                <a:latin typeface="+mn-lt"/>
                <a:ea typeface="Roboto" panose="02000000000000000000" pitchFamily="2" charset="0"/>
              </a:defRPr>
            </a:lvl2pPr>
            <a:lvl3pPr marL="1885950" indent="-514350">
              <a:buClr>
                <a:srgbClr val="28642D"/>
              </a:buClr>
              <a:buFont typeface="+mj-lt"/>
              <a:buAutoNum type="alphaLcPeriod"/>
              <a:defRPr lang="cs-CZ" sz="2800" dirty="0" smtClean="0">
                <a:latin typeface="+mn-lt"/>
                <a:ea typeface="Roboto" panose="02000000000000000000" pitchFamily="2" charset="0"/>
              </a:defRPr>
            </a:lvl3pPr>
            <a:lvl4pPr marL="2400300" indent="-342900"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lang="cs-CZ" sz="2400" dirty="0">
                <a:latin typeface="+mn-lt"/>
                <a:ea typeface="Roboto" panose="02000000000000000000" pitchFamily="2" charset="0"/>
              </a:defRPr>
            </a:lvl4pPr>
            <a:lvl5pPr marL="2743200" indent="0">
              <a:buNone/>
              <a:defRPr sz="2400">
                <a:latin typeface="+mn-lt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0BFB7B64-961F-491A-B1BE-DAB5B1376C62}"/>
              </a:ext>
            </a:extLst>
          </p:cNvPr>
          <p:cNvSpPr txBox="1"/>
          <p:nvPr userDrawn="1"/>
        </p:nvSpPr>
        <p:spPr>
          <a:xfrm>
            <a:off x="16119986" y="1573844"/>
            <a:ext cx="1761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12F5DA3-5B13-43E6-BB34-AB0AE73D120D}" type="slidenum">
              <a:rPr lang="cs-CZ" sz="4800" b="1" smtClean="0">
                <a:solidFill>
                  <a:schemeClr val="bg1"/>
                </a:solidFill>
                <a:latin typeface="+mn-lt"/>
                <a:ea typeface="Roboto Black" panose="02000000000000000000" pitchFamily="2" charset="0"/>
              </a:rPr>
              <a:pPr algn="r"/>
              <a:t>‹#›</a:t>
            </a:fld>
            <a:endParaRPr lang="cs-CZ" sz="4800" b="1" dirty="0">
              <a:solidFill>
                <a:schemeClr val="bg1"/>
              </a:solidFill>
              <a:latin typeface="+mn-lt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3312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vý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6DD5CD3-7617-4840-AA29-D0221417B652}"/>
              </a:ext>
            </a:extLst>
          </p:cNvPr>
          <p:cNvSpPr/>
          <p:nvPr userDrawn="1"/>
        </p:nvSpPr>
        <p:spPr>
          <a:xfrm>
            <a:off x="0" y="1043118"/>
            <a:ext cx="18288000" cy="189245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50"/>
          </a:p>
        </p:txBody>
      </p:sp>
      <p:sp>
        <p:nvSpPr>
          <p:cNvPr id="10" name="Zástupný symbol obrázku 24">
            <a:extLst>
              <a:ext uri="{FF2B5EF4-FFF2-40B4-BE49-F238E27FC236}">
                <a16:creationId xmlns:a16="http://schemas.microsoft.com/office/drawing/2014/main" id="{B6AD1CE9-FEC3-45D9-B4F6-AEB4A1A23D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3387388" y="2936082"/>
            <a:ext cx="4900613" cy="6307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cs-CZ" dirty="0"/>
          </a:p>
        </p:txBody>
      </p:sp>
      <p:sp>
        <p:nvSpPr>
          <p:cNvPr id="17" name="Zástupný text 2">
            <a:extLst>
              <a:ext uri="{FF2B5EF4-FFF2-40B4-BE49-F238E27FC236}">
                <a16:creationId xmlns:a16="http://schemas.microsoft.com/office/drawing/2014/main" id="{701890D9-F7B9-4C2B-B0E4-23D3CA9085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1043118"/>
            <a:ext cx="13334643" cy="189245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8100" b="1">
                <a:solidFill>
                  <a:schemeClr val="bg1"/>
                </a:solidFill>
                <a:latin typeface="+mn-lt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 dirty="0"/>
              <a:t>Název slidu</a:t>
            </a:r>
          </a:p>
        </p:txBody>
      </p:sp>
      <p:sp>
        <p:nvSpPr>
          <p:cNvPr id="18" name="Zástupný text 2">
            <a:extLst>
              <a:ext uri="{FF2B5EF4-FFF2-40B4-BE49-F238E27FC236}">
                <a16:creationId xmlns:a16="http://schemas.microsoft.com/office/drawing/2014/main" id="{B3E7ED93-4EEA-4BBD-A9D6-2BB216CA30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0"/>
            <a:ext cx="13334643" cy="104311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 b="0">
                <a:solidFill>
                  <a:srgbClr val="F7A000"/>
                </a:solidFill>
                <a:latin typeface="+mn-lt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 dirty="0"/>
              <a:t>Název oddílu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451952FE-0BF7-47F4-AAE8-ED42B86C9188}"/>
              </a:ext>
            </a:extLst>
          </p:cNvPr>
          <p:cNvSpPr txBox="1"/>
          <p:nvPr userDrawn="1"/>
        </p:nvSpPr>
        <p:spPr>
          <a:xfrm>
            <a:off x="1080000" y="9243882"/>
            <a:ext cx="5352884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cs-CZ" sz="2400" b="1" dirty="0">
                <a:solidFill>
                  <a:schemeClr val="bg1">
                    <a:lumMod val="75000"/>
                  </a:schemeClr>
                </a:solidFill>
                <a:latin typeface="+mn-lt"/>
                <a:ea typeface="Roboto Medium" panose="02000000000000000000" pitchFamily="2" charset="0"/>
              </a:rPr>
              <a:t>Česká zemědělská univerzita v Praze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4DBC9836-85A8-4356-AAF5-99C1DD308A57}"/>
              </a:ext>
            </a:extLst>
          </p:cNvPr>
          <p:cNvSpPr txBox="1"/>
          <p:nvPr userDrawn="1"/>
        </p:nvSpPr>
        <p:spPr>
          <a:xfrm>
            <a:off x="14158294" y="0"/>
            <a:ext cx="3049706" cy="104311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cs-CZ" sz="3600" b="1" dirty="0" err="1">
                <a:solidFill>
                  <a:schemeClr val="bg2">
                    <a:lumMod val="75000"/>
                  </a:schemeClr>
                </a:solidFill>
                <a:latin typeface="+mn-lt"/>
                <a:ea typeface="Roboto Medium" panose="02000000000000000000" pitchFamily="2" charset="0"/>
              </a:rPr>
              <a:t>af.czu.cz</a:t>
            </a:r>
            <a:endParaRPr lang="cs-CZ" sz="3600" b="1" dirty="0">
              <a:solidFill>
                <a:schemeClr val="bg2">
                  <a:lumMod val="75000"/>
                </a:schemeClr>
              </a:solidFill>
              <a:latin typeface="+mn-lt"/>
              <a:ea typeface="Roboto Medium" panose="02000000000000000000" pitchFamily="2" charset="0"/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875D9B2E-FF72-45AF-984C-D8A5215AD7C5}"/>
              </a:ext>
            </a:extLst>
          </p:cNvPr>
          <p:cNvSpPr txBox="1"/>
          <p:nvPr userDrawn="1"/>
        </p:nvSpPr>
        <p:spPr>
          <a:xfrm>
            <a:off x="9320463" y="9243882"/>
            <a:ext cx="7949636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r"/>
            <a:r>
              <a:rPr lang="cs-CZ" sz="2400" b="1" dirty="0">
                <a:solidFill>
                  <a:srgbClr val="F7A000"/>
                </a:solidFill>
                <a:latin typeface="+mn-lt"/>
                <a:ea typeface="Roboto Medium" panose="02000000000000000000" pitchFamily="2" charset="0"/>
              </a:rPr>
              <a:t>Fakulta agrobiologie, potravinových a přírodních zdrojů</a:t>
            </a:r>
          </a:p>
        </p:txBody>
      </p:sp>
      <p:sp>
        <p:nvSpPr>
          <p:cNvPr id="23" name="Zástupný symbol pro text 6">
            <a:extLst>
              <a:ext uri="{FF2B5EF4-FFF2-40B4-BE49-F238E27FC236}">
                <a16:creationId xmlns:a16="http://schemas.microsoft.com/office/drawing/2014/main" id="{79EBC4D0-5394-49D4-A6DF-218DA824B88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9500" y="3205164"/>
            <a:ext cx="12307888" cy="773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latin typeface="+mn-lt"/>
                <a:ea typeface="Roboto Medium" panose="02000000000000000000" pitchFamily="2" charset="0"/>
              </a:defRPr>
            </a:lvl1pPr>
            <a:lvl2pPr marL="685800" indent="0">
              <a:buNone/>
              <a:defRPr sz="3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8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Zástupný symbol pro text 13">
            <a:extLst>
              <a:ext uri="{FF2B5EF4-FFF2-40B4-BE49-F238E27FC236}">
                <a16:creationId xmlns:a16="http://schemas.microsoft.com/office/drawing/2014/main" id="{25135446-4567-4753-B5A6-6C90CB72D2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9500" y="4243389"/>
            <a:ext cx="12307888" cy="5000494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28642D"/>
              </a:buClr>
              <a:buFont typeface="Wingdings" panose="05000000000000000000" pitchFamily="2" charset="2"/>
              <a:buChar char="§"/>
              <a:defRPr lang="cs-CZ" sz="3600" dirty="0" smtClean="0">
                <a:latin typeface="+mn-lt"/>
                <a:ea typeface="Roboto" panose="02000000000000000000" pitchFamily="2" charset="0"/>
              </a:defRPr>
            </a:lvl1pPr>
            <a:lvl2pPr marL="1143000" indent="-457200">
              <a:buClr>
                <a:srgbClr val="28642D"/>
              </a:buClr>
              <a:buFont typeface="+mj-lt"/>
              <a:buAutoNum type="arabicPeriod"/>
              <a:defRPr lang="cs-CZ" sz="3200" dirty="0" smtClean="0">
                <a:latin typeface="+mn-lt"/>
                <a:ea typeface="Roboto" panose="02000000000000000000" pitchFamily="2" charset="0"/>
              </a:defRPr>
            </a:lvl2pPr>
            <a:lvl3pPr marL="1885950" indent="-514350">
              <a:buClr>
                <a:srgbClr val="28642D"/>
              </a:buClr>
              <a:buFont typeface="+mj-lt"/>
              <a:buAutoNum type="alphaLcPeriod"/>
              <a:defRPr lang="cs-CZ" sz="2800" dirty="0" smtClean="0">
                <a:latin typeface="+mn-lt"/>
                <a:ea typeface="Roboto" panose="02000000000000000000" pitchFamily="2" charset="0"/>
              </a:defRPr>
            </a:lvl3pPr>
            <a:lvl4pPr marL="2400300" indent="-342900"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lang="cs-CZ" sz="2400" dirty="0">
                <a:latin typeface="+mn-lt"/>
                <a:ea typeface="Roboto" panose="02000000000000000000" pitchFamily="2" charset="0"/>
              </a:defRPr>
            </a:lvl4pPr>
            <a:lvl5pPr marL="2743200" indent="0">
              <a:buNone/>
              <a:defRPr sz="2400">
                <a:latin typeface="+mn-lt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2B30B46B-EF0D-4F03-8EA1-3D0AA2EADEC0}"/>
              </a:ext>
            </a:extLst>
          </p:cNvPr>
          <p:cNvSpPr txBox="1"/>
          <p:nvPr userDrawn="1"/>
        </p:nvSpPr>
        <p:spPr>
          <a:xfrm>
            <a:off x="16119986" y="1573844"/>
            <a:ext cx="1761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12F5DA3-5B13-43E6-BB34-AB0AE73D120D}" type="slidenum">
              <a:rPr lang="cs-CZ" sz="4800" b="1" smtClean="0">
                <a:solidFill>
                  <a:schemeClr val="bg1"/>
                </a:solidFill>
                <a:latin typeface="+mn-lt"/>
                <a:ea typeface="Roboto Black" panose="02000000000000000000" pitchFamily="2" charset="0"/>
              </a:rPr>
              <a:pPr algn="r"/>
              <a:t>‹#›</a:t>
            </a:fld>
            <a:endParaRPr lang="cs-CZ" sz="4800" b="1" dirty="0">
              <a:solidFill>
                <a:schemeClr val="bg1"/>
              </a:solidFill>
              <a:latin typeface="+mn-lt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355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vý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ovéPole 17">
            <a:extLst>
              <a:ext uri="{FF2B5EF4-FFF2-40B4-BE49-F238E27FC236}">
                <a16:creationId xmlns:a16="http://schemas.microsoft.com/office/drawing/2014/main" id="{EBC54BF0-4CE2-49EF-8C89-3802928601B2}"/>
              </a:ext>
            </a:extLst>
          </p:cNvPr>
          <p:cNvSpPr txBox="1"/>
          <p:nvPr userDrawn="1"/>
        </p:nvSpPr>
        <p:spPr>
          <a:xfrm>
            <a:off x="14158294" y="0"/>
            <a:ext cx="3049706" cy="104311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cs-CZ" sz="3600" b="1" dirty="0" err="1">
                <a:solidFill>
                  <a:schemeClr val="bg2">
                    <a:lumMod val="75000"/>
                  </a:schemeClr>
                </a:solidFill>
                <a:latin typeface="+mn-lt"/>
                <a:ea typeface="Roboto Medium" panose="02000000000000000000" pitchFamily="2" charset="0"/>
              </a:rPr>
              <a:t>af.czu.cz</a:t>
            </a:r>
            <a:endParaRPr lang="cs-CZ" sz="3600" b="1" dirty="0">
              <a:solidFill>
                <a:schemeClr val="bg2">
                  <a:lumMod val="75000"/>
                </a:schemeClr>
              </a:solidFill>
              <a:latin typeface="+mn-lt"/>
              <a:ea typeface="Roboto Medium" panose="02000000000000000000" pitchFamily="2" charset="0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A6F6D968-13B7-4468-9B37-69008AE8A52A}"/>
              </a:ext>
            </a:extLst>
          </p:cNvPr>
          <p:cNvSpPr txBox="1"/>
          <p:nvPr userDrawn="1"/>
        </p:nvSpPr>
        <p:spPr>
          <a:xfrm>
            <a:off x="1080000" y="9243882"/>
            <a:ext cx="5352884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cs-CZ" sz="2400" b="1" dirty="0">
                <a:solidFill>
                  <a:schemeClr val="bg1">
                    <a:lumMod val="75000"/>
                  </a:schemeClr>
                </a:solidFill>
                <a:latin typeface="+mn-lt"/>
                <a:ea typeface="Roboto Medium" panose="02000000000000000000" pitchFamily="2" charset="0"/>
              </a:rPr>
              <a:t>Česká zemědělská univerzita v Praze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F92F37A8-6CE4-4B1A-8C02-0BC8B9260592}"/>
              </a:ext>
            </a:extLst>
          </p:cNvPr>
          <p:cNvSpPr txBox="1"/>
          <p:nvPr userDrawn="1"/>
        </p:nvSpPr>
        <p:spPr>
          <a:xfrm>
            <a:off x="9258364" y="9243882"/>
            <a:ext cx="7949636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r"/>
            <a:r>
              <a:rPr lang="cs-CZ" sz="2400" b="1" dirty="0">
                <a:solidFill>
                  <a:srgbClr val="F7A000"/>
                </a:solidFill>
                <a:latin typeface="+mn-lt"/>
                <a:ea typeface="Roboto Medium" panose="02000000000000000000" pitchFamily="2" charset="0"/>
              </a:rPr>
              <a:t>Fakulta agrobiologie, potravinových a přírodních zdrojů</a:t>
            </a:r>
          </a:p>
        </p:txBody>
      </p:sp>
      <p:sp>
        <p:nvSpPr>
          <p:cNvPr id="22" name="Zástupný symbol pro text 6">
            <a:extLst>
              <a:ext uri="{FF2B5EF4-FFF2-40B4-BE49-F238E27FC236}">
                <a16:creationId xmlns:a16="http://schemas.microsoft.com/office/drawing/2014/main" id="{5B725E85-037F-41A8-9A3E-1E6CE0455E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000" y="1573844"/>
            <a:ext cx="14281150" cy="773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latin typeface="+mn-lt"/>
                <a:ea typeface="Roboto Medium" panose="02000000000000000000" pitchFamily="2" charset="0"/>
              </a:defRPr>
            </a:lvl1pPr>
            <a:lvl2pPr marL="685800" indent="0">
              <a:buNone/>
              <a:defRPr sz="3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8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Zástupný symbol pro text 13">
            <a:extLst>
              <a:ext uri="{FF2B5EF4-FFF2-40B4-BE49-F238E27FC236}">
                <a16:creationId xmlns:a16="http://schemas.microsoft.com/office/drawing/2014/main" id="{AC39111D-3502-4FD0-BB1A-0915B476F1B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80000" y="2612069"/>
            <a:ext cx="14281150" cy="6574340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28642D"/>
              </a:buClr>
              <a:buFont typeface="Wingdings" panose="05000000000000000000" pitchFamily="2" charset="2"/>
              <a:buChar char="§"/>
              <a:defRPr lang="cs-CZ" sz="3600" dirty="0" smtClean="0">
                <a:latin typeface="+mn-lt"/>
                <a:ea typeface="Roboto" panose="02000000000000000000" pitchFamily="2" charset="0"/>
              </a:defRPr>
            </a:lvl1pPr>
            <a:lvl2pPr marL="1143000" indent="-457200">
              <a:buClr>
                <a:srgbClr val="28642D"/>
              </a:buClr>
              <a:buFont typeface="+mj-lt"/>
              <a:buAutoNum type="arabicPeriod"/>
              <a:defRPr lang="cs-CZ" sz="3200" dirty="0" smtClean="0">
                <a:latin typeface="+mn-lt"/>
                <a:ea typeface="Roboto" panose="02000000000000000000" pitchFamily="2" charset="0"/>
              </a:defRPr>
            </a:lvl2pPr>
            <a:lvl3pPr marL="1885950" indent="-514350">
              <a:buClr>
                <a:srgbClr val="28642D"/>
              </a:buClr>
              <a:buFont typeface="+mj-lt"/>
              <a:buAutoNum type="alphaLcPeriod"/>
              <a:defRPr lang="cs-CZ" sz="2800" dirty="0" smtClean="0">
                <a:latin typeface="+mn-lt"/>
                <a:ea typeface="Roboto" panose="02000000000000000000" pitchFamily="2" charset="0"/>
              </a:defRPr>
            </a:lvl3pPr>
            <a:lvl4pPr marL="2400300" indent="-342900"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lang="cs-CZ" sz="2400" dirty="0">
                <a:latin typeface="+mn-lt"/>
                <a:ea typeface="Roboto" panose="02000000000000000000" pitchFamily="2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7EFFA5E6-3961-4555-8531-D73E4CB3D7B2}"/>
              </a:ext>
            </a:extLst>
          </p:cNvPr>
          <p:cNvSpPr txBox="1"/>
          <p:nvPr userDrawn="1"/>
        </p:nvSpPr>
        <p:spPr>
          <a:xfrm>
            <a:off x="16119986" y="1573844"/>
            <a:ext cx="1761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12F5DA3-5B13-43E6-BB34-AB0AE73D120D}" type="slidenum">
              <a:rPr lang="cs-CZ" sz="4800" b="1" smtClean="0">
                <a:solidFill>
                  <a:srgbClr val="F7A000"/>
                </a:solidFill>
                <a:latin typeface="+mn-lt"/>
                <a:ea typeface="Roboto Black" panose="02000000000000000000" pitchFamily="2" charset="0"/>
              </a:rPr>
              <a:pPr algn="r"/>
              <a:t>‹#›</a:t>
            </a:fld>
            <a:endParaRPr lang="cs-CZ" sz="4800" b="1" dirty="0">
              <a:solidFill>
                <a:srgbClr val="F7A000"/>
              </a:solidFill>
              <a:latin typeface="+mn-lt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778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53EAF9F-01E9-4701-B3CE-E5EC1515D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7" b="11290"/>
          <a:stretch/>
        </p:blipFill>
        <p:spPr>
          <a:xfrm>
            <a:off x="0" y="1"/>
            <a:ext cx="18288000" cy="102960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2100BC4-4DA9-4844-84E4-6D3775F885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075" y="7246778"/>
            <a:ext cx="10033849" cy="2624410"/>
          </a:xfrm>
          <a:prstGeom prst="rect">
            <a:avLst/>
          </a:prstGeom>
          <a:effectLst>
            <a:glow rad="139700">
              <a:schemeClr val="tx1">
                <a:lumMod val="65000"/>
                <a:lumOff val="35000"/>
                <a:alpha val="40000"/>
              </a:schemeClr>
            </a:glow>
          </a:effec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301F1C3-936F-43D4-96DB-8DB86F629B10}"/>
              </a:ext>
            </a:extLst>
          </p:cNvPr>
          <p:cNvSpPr txBox="1"/>
          <p:nvPr userDrawn="1"/>
        </p:nvSpPr>
        <p:spPr>
          <a:xfrm>
            <a:off x="4284324" y="1839894"/>
            <a:ext cx="9585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200" b="1" dirty="0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  <a:ea typeface="Roboto Black" panose="02000000000000000000" pitchFamily="2" charset="0"/>
              </a:rPr>
              <a:t>Děkuji za pozornost.</a:t>
            </a:r>
          </a:p>
        </p:txBody>
      </p:sp>
    </p:spTree>
    <p:extLst>
      <p:ext uri="{BB962C8B-B14F-4D97-AF65-F5344CB8AC3E}">
        <p14:creationId xmlns:p14="http://schemas.microsoft.com/office/powerpoint/2010/main" val="2384260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ávě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AA4C6F00-A48B-4E22-84E3-5F01FAC09D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3" b="99"/>
          <a:stretch/>
        </p:blipFill>
        <p:spPr>
          <a:xfrm>
            <a:off x="0" y="0"/>
            <a:ext cx="18288000" cy="10296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3DE33A4-FB93-4AAA-A88F-B4FEF27E08A8}"/>
              </a:ext>
            </a:extLst>
          </p:cNvPr>
          <p:cNvSpPr txBox="1"/>
          <p:nvPr userDrawn="1"/>
        </p:nvSpPr>
        <p:spPr>
          <a:xfrm>
            <a:off x="4284324" y="1839894"/>
            <a:ext cx="9585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200" b="1" dirty="0">
                <a:solidFill>
                  <a:schemeClr val="bg1"/>
                </a:solidFill>
                <a:effectLst/>
                <a:latin typeface="+mn-lt"/>
                <a:ea typeface="Roboto Black" panose="02000000000000000000" pitchFamily="2" charset="0"/>
              </a:rPr>
              <a:t>Děkuji</a:t>
            </a:r>
            <a:r>
              <a:rPr lang="cs-CZ" sz="7200" b="1" dirty="0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  <a:ea typeface="Roboto Black" panose="02000000000000000000" pitchFamily="2" charset="0"/>
              </a:rPr>
              <a:t> za pozornost.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49B3DF7-838A-4FFC-8A0E-18EF8054F2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075" y="7246778"/>
            <a:ext cx="10033849" cy="262441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36091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5D978B46-7738-414B-B6A8-3DB65F297682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1000">
                <a:srgbClr val="F7A000"/>
              </a:gs>
              <a:gs pos="50000">
                <a:srgbClr val="F04123"/>
              </a:gs>
              <a:gs pos="99000">
                <a:srgbClr val="F7A000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5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69F7FD5-1F06-4D29-BB4C-162FBC2AEFD9}"/>
              </a:ext>
            </a:extLst>
          </p:cNvPr>
          <p:cNvSpPr txBox="1"/>
          <p:nvPr userDrawn="1"/>
        </p:nvSpPr>
        <p:spPr>
          <a:xfrm>
            <a:off x="4284324" y="1839894"/>
            <a:ext cx="9585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200" b="1" dirty="0">
                <a:solidFill>
                  <a:schemeClr val="bg1"/>
                </a:solidFill>
                <a:effectLst/>
                <a:latin typeface="+mn-lt"/>
                <a:ea typeface="Roboto Black" panose="02000000000000000000" pitchFamily="2" charset="0"/>
              </a:rPr>
              <a:t>Děkuji za pozornost.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FC69C21-6E7E-4C25-A457-536FBE32A3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075" y="7246778"/>
            <a:ext cx="10033849" cy="262441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39792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ový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>
            <a:extLst>
              <a:ext uri="{FF2B5EF4-FFF2-40B4-BE49-F238E27FC236}">
                <a16:creationId xmlns:a16="http://schemas.microsoft.com/office/drawing/2014/main" id="{27D78BFD-BE02-4A8B-BE65-DF916DBE5900}"/>
              </a:ext>
            </a:extLst>
          </p:cNvPr>
          <p:cNvSpPr/>
          <p:nvPr userDrawn="1"/>
        </p:nvSpPr>
        <p:spPr>
          <a:xfrm>
            <a:off x="0" y="1043118"/>
            <a:ext cx="18288000" cy="1892451"/>
          </a:xfrm>
          <a:prstGeom prst="rect">
            <a:avLst/>
          </a:prstGeom>
          <a:solidFill>
            <a:srgbClr val="F7A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50"/>
          </a:p>
        </p:txBody>
      </p:sp>
      <p:sp>
        <p:nvSpPr>
          <p:cNvPr id="21" name="Zástupný text 2">
            <a:extLst>
              <a:ext uri="{FF2B5EF4-FFF2-40B4-BE49-F238E27FC236}">
                <a16:creationId xmlns:a16="http://schemas.microsoft.com/office/drawing/2014/main" id="{769B777A-D711-4865-BA2A-25D019378A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2" y="1024202"/>
            <a:ext cx="12379511" cy="189245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8100" b="1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/>
              <a:t>Název slidu</a:t>
            </a:r>
          </a:p>
        </p:txBody>
      </p:sp>
      <p:sp>
        <p:nvSpPr>
          <p:cNvPr id="23" name="Zástupný text 2">
            <a:extLst>
              <a:ext uri="{FF2B5EF4-FFF2-40B4-BE49-F238E27FC236}">
                <a16:creationId xmlns:a16="http://schemas.microsoft.com/office/drawing/2014/main" id="{0962C937-1D29-45B9-854E-0CE69698BB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0000" y="1"/>
            <a:ext cx="9390369" cy="102420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 b="0">
                <a:solidFill>
                  <a:srgbClr val="F7A000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/>
              <a:t>Název oddílu</a:t>
            </a:r>
          </a:p>
        </p:txBody>
      </p:sp>
      <p:sp>
        <p:nvSpPr>
          <p:cNvPr id="25" name="Zástupný symbol obrázku 24">
            <a:extLst>
              <a:ext uri="{FF2B5EF4-FFF2-40B4-BE49-F238E27FC236}">
                <a16:creationId xmlns:a16="http://schemas.microsoft.com/office/drawing/2014/main" id="{4E01A268-A2C1-4D59-90ED-EB9B8A3BD1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387390" y="2936082"/>
            <a:ext cx="4900613" cy="7350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26" name="Zástupný text 13">
            <a:extLst>
              <a:ext uri="{FF2B5EF4-FFF2-40B4-BE49-F238E27FC236}">
                <a16:creationId xmlns:a16="http://schemas.microsoft.com/office/drawing/2014/main" id="{73C61147-16A9-4EB6-B540-7EDA92C44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0001" y="4505198"/>
            <a:ext cx="12083774" cy="4556825"/>
          </a:xfrm>
          <a:prstGeom prst="rect">
            <a:avLst/>
          </a:prstGeom>
        </p:spPr>
        <p:txBody>
          <a:bodyPr/>
          <a:lstStyle>
            <a:lvl1pPr marL="685835" marR="0" indent="-685835" algn="l" defTabSz="1371669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AutoNum type="alphaLcParenR"/>
              <a:tabLst/>
              <a:defRPr sz="3000"/>
            </a:lvl1pPr>
            <a:lvl2pPr marL="1371669" indent="-685835">
              <a:buFont typeface="+mj-lt"/>
              <a:buAutoNum type="alphaLcPeriod"/>
              <a:defRPr sz="2700"/>
            </a:lvl2pPr>
          </a:lstStyle>
          <a:p>
            <a:pPr lvl="1">
              <a:spcAft>
                <a:spcPts val="1800"/>
              </a:spcAft>
            </a:pPr>
            <a:r>
              <a:rPr lang="cs-CZ">
                <a:latin typeface="Roboto" panose="02000000000000000000" pitchFamily="2" charset="0"/>
                <a:ea typeface="Roboto" panose="02000000000000000000" pitchFamily="2" charset="0"/>
              </a:rPr>
              <a:t>oblast vzdělávání </a:t>
            </a:r>
            <a:r>
              <a:rPr lang="cs-CZ" b="1">
                <a:latin typeface="Roboto" panose="02000000000000000000" pitchFamily="2" charset="0"/>
                <a:ea typeface="Roboto" panose="02000000000000000000" pitchFamily="2" charset="0"/>
              </a:rPr>
              <a:t>Biologie, ekologie a životní prostředí </a:t>
            </a:r>
            <a:r>
              <a:rPr lang="cs-CZ">
                <a:latin typeface="Roboto" panose="02000000000000000000" pitchFamily="2" charset="0"/>
                <a:ea typeface="Roboto" panose="02000000000000000000" pitchFamily="2" charset="0"/>
              </a:rPr>
              <a:t>(B, M, D),</a:t>
            </a:r>
          </a:p>
          <a:p>
            <a:pPr lvl="1">
              <a:spcAft>
                <a:spcPts val="1800"/>
              </a:spcAft>
            </a:pPr>
            <a:r>
              <a:rPr lang="cs-CZ">
                <a:latin typeface="Roboto" panose="02000000000000000000" pitchFamily="2" charset="0"/>
                <a:ea typeface="Roboto" panose="02000000000000000000" pitchFamily="2" charset="0"/>
              </a:rPr>
              <a:t>oblast vzdělávání </a:t>
            </a:r>
            <a:r>
              <a:rPr lang="cs-CZ" b="1">
                <a:latin typeface="Roboto" panose="02000000000000000000" pitchFamily="2" charset="0"/>
                <a:ea typeface="Roboto" panose="02000000000000000000" pitchFamily="2" charset="0"/>
              </a:rPr>
              <a:t>Ekonomické obory </a:t>
            </a:r>
            <a:r>
              <a:rPr lang="cs-CZ">
                <a:latin typeface="Roboto" panose="02000000000000000000" pitchFamily="2" charset="0"/>
                <a:ea typeface="Roboto" panose="02000000000000000000" pitchFamily="2" charset="0"/>
              </a:rPr>
              <a:t>(B, M),</a:t>
            </a:r>
          </a:p>
          <a:p>
            <a:pPr lvl="1">
              <a:spcAft>
                <a:spcPts val="1800"/>
              </a:spcAft>
            </a:pPr>
            <a:r>
              <a:rPr lang="cs-CZ">
                <a:latin typeface="Roboto" panose="02000000000000000000" pitchFamily="2" charset="0"/>
                <a:ea typeface="Roboto" panose="02000000000000000000" pitchFamily="2" charset="0"/>
              </a:rPr>
              <a:t>oblast vzdělávání </a:t>
            </a:r>
            <a:r>
              <a:rPr lang="cs-CZ" b="1">
                <a:latin typeface="Roboto" panose="02000000000000000000" pitchFamily="2" charset="0"/>
                <a:ea typeface="Roboto" panose="02000000000000000000" pitchFamily="2" charset="0"/>
              </a:rPr>
              <a:t>Informatika</a:t>
            </a:r>
            <a:r>
              <a:rPr lang="cs-CZ">
                <a:latin typeface="Roboto" panose="02000000000000000000" pitchFamily="2" charset="0"/>
                <a:ea typeface="Roboto" panose="02000000000000000000" pitchFamily="2" charset="0"/>
              </a:rPr>
              <a:t> (B, M, D),</a:t>
            </a:r>
          </a:p>
          <a:p>
            <a:pPr lvl="1">
              <a:spcAft>
                <a:spcPts val="1800"/>
              </a:spcAft>
            </a:pPr>
            <a:r>
              <a:rPr lang="cs-CZ">
                <a:latin typeface="Roboto" panose="02000000000000000000" pitchFamily="2" charset="0"/>
                <a:ea typeface="Roboto" panose="02000000000000000000" pitchFamily="2" charset="0"/>
              </a:rPr>
              <a:t>oblast vzdělávání </a:t>
            </a:r>
            <a:r>
              <a:rPr lang="cs-CZ" b="1">
                <a:latin typeface="Roboto" panose="02000000000000000000" pitchFamily="2" charset="0"/>
                <a:ea typeface="Roboto" panose="02000000000000000000" pitchFamily="2" charset="0"/>
              </a:rPr>
              <a:t>Lesnictví a dřevařství </a:t>
            </a:r>
            <a:r>
              <a:rPr lang="cs-CZ">
                <a:latin typeface="Roboto" panose="02000000000000000000" pitchFamily="2" charset="0"/>
                <a:ea typeface="Roboto" panose="02000000000000000000" pitchFamily="2" charset="0"/>
              </a:rPr>
              <a:t>(B, M, D),</a:t>
            </a:r>
          </a:p>
          <a:p>
            <a:pPr lvl="1">
              <a:spcAft>
                <a:spcPts val="1800"/>
              </a:spcAft>
            </a:pPr>
            <a:r>
              <a:rPr lang="cs-CZ">
                <a:latin typeface="Roboto" panose="02000000000000000000" pitchFamily="2" charset="0"/>
                <a:ea typeface="Roboto" panose="02000000000000000000" pitchFamily="2" charset="0"/>
              </a:rPr>
              <a:t>oblast vzdělávání </a:t>
            </a:r>
            <a:r>
              <a:rPr lang="cs-CZ" b="1">
                <a:latin typeface="Roboto" panose="02000000000000000000" pitchFamily="2" charset="0"/>
                <a:ea typeface="Roboto" panose="02000000000000000000" pitchFamily="2" charset="0"/>
              </a:rPr>
              <a:t>Potravinářství</a:t>
            </a:r>
            <a:r>
              <a:rPr lang="cs-CZ">
                <a:latin typeface="Roboto" panose="02000000000000000000" pitchFamily="2" charset="0"/>
                <a:ea typeface="Roboto" panose="02000000000000000000" pitchFamily="2" charset="0"/>
              </a:rPr>
              <a:t> (B, M),</a:t>
            </a:r>
          </a:p>
          <a:p>
            <a:pPr lvl="1">
              <a:spcAft>
                <a:spcPts val="1800"/>
              </a:spcAft>
            </a:pPr>
            <a:r>
              <a:rPr lang="cs-CZ">
                <a:latin typeface="Roboto" panose="02000000000000000000" pitchFamily="2" charset="0"/>
                <a:ea typeface="Roboto" panose="02000000000000000000" pitchFamily="2" charset="0"/>
              </a:rPr>
              <a:t>oblast vzdělávání </a:t>
            </a:r>
            <a:r>
              <a:rPr lang="cs-CZ" b="1">
                <a:latin typeface="Roboto" panose="02000000000000000000" pitchFamily="2" charset="0"/>
                <a:ea typeface="Roboto" panose="02000000000000000000" pitchFamily="2" charset="0"/>
              </a:rPr>
              <a:t>Vědy o Zemi </a:t>
            </a:r>
            <a:r>
              <a:rPr lang="cs-CZ">
                <a:latin typeface="Roboto" panose="02000000000000000000" pitchFamily="2" charset="0"/>
                <a:ea typeface="Roboto" panose="02000000000000000000" pitchFamily="2" charset="0"/>
              </a:rPr>
              <a:t>(B, M, D),  </a:t>
            </a:r>
          </a:p>
        </p:txBody>
      </p:sp>
      <p:sp>
        <p:nvSpPr>
          <p:cNvPr id="27" name="Zástupný text 16">
            <a:extLst>
              <a:ext uri="{FF2B5EF4-FFF2-40B4-BE49-F238E27FC236}">
                <a16:creationId xmlns:a16="http://schemas.microsoft.com/office/drawing/2014/main" id="{D08B082B-B896-415E-AB51-9B6BAB8A7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0001" y="3414713"/>
            <a:ext cx="12083774" cy="520362"/>
          </a:xfrm>
          <a:prstGeom prst="rect">
            <a:avLst/>
          </a:prstGeom>
        </p:spPr>
        <p:txBody>
          <a:bodyPr/>
          <a:lstStyle>
            <a:lvl1pPr marL="0" marR="0" indent="0" algn="l" defTabSz="1371669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 sz="3000" b="1"/>
            </a:lvl1pPr>
          </a:lstStyle>
          <a:p>
            <a:pPr marL="0" marR="0" lvl="0" indent="0" algn="l" defTabSz="1371669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>
                <a:latin typeface="Roboto" panose="02000000000000000000" pitchFamily="2" charset="0"/>
                <a:ea typeface="Roboto" panose="02000000000000000000" pitchFamily="2" charset="0"/>
              </a:rPr>
              <a:t>Institucionální akreditace schválena Radou NAÚ 29.11. 2018 pro:</a:t>
            </a:r>
            <a:endParaRPr lang="cs-CZ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8" name="Zástupný text 2">
            <a:extLst>
              <a:ext uri="{FF2B5EF4-FFF2-40B4-BE49-F238E27FC236}">
                <a16:creationId xmlns:a16="http://schemas.microsoft.com/office/drawing/2014/main" id="{2ED993FD-A443-40D8-82D8-1F64D3AB9F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119987" y="1042605"/>
            <a:ext cx="1761435" cy="1874049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4800" b="1">
                <a:solidFill>
                  <a:srgbClr val="647B54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fld id="{9A614C32-FC27-4EED-82E9-9A1A37D9C6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7012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5A95B17-73AF-43C9-B939-77EAE9071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39" b="7366"/>
          <a:stretch/>
        </p:blipFill>
        <p:spPr>
          <a:xfrm>
            <a:off x="0" y="0"/>
            <a:ext cx="18287998" cy="8028000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88D8FE39-27CB-4D5C-B665-E6BB0130763A}"/>
              </a:ext>
            </a:extLst>
          </p:cNvPr>
          <p:cNvSpPr/>
          <p:nvPr userDrawn="1"/>
        </p:nvSpPr>
        <p:spPr>
          <a:xfrm>
            <a:off x="2" y="8001000"/>
            <a:ext cx="18287999" cy="1524000"/>
          </a:xfrm>
          <a:prstGeom prst="rect">
            <a:avLst/>
          </a:prstGeom>
          <a:solidFill>
            <a:srgbClr val="F7A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cs-CZ" sz="4050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84D5E4D-62FB-4B02-BF2D-A50A22A3BF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10" y="7792299"/>
            <a:ext cx="7311016" cy="1912238"/>
          </a:xfrm>
          <a:prstGeom prst="rect">
            <a:avLst/>
          </a:prstGeom>
        </p:spPr>
      </p:pic>
      <p:sp>
        <p:nvSpPr>
          <p:cNvPr id="13" name="Zástupný symbol pro text 3">
            <a:extLst>
              <a:ext uri="{FF2B5EF4-FFF2-40B4-BE49-F238E27FC236}">
                <a16:creationId xmlns:a16="http://schemas.microsoft.com/office/drawing/2014/main" id="{31072240-EB3B-40F4-8D2E-BA6E234EB6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44751" y="1675047"/>
            <a:ext cx="15398495" cy="43561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600" b="1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  <a:ea typeface="Roboto Black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Zástupný symbol pro text 4">
            <a:extLst>
              <a:ext uri="{FF2B5EF4-FFF2-40B4-BE49-F238E27FC236}">
                <a16:creationId xmlns:a16="http://schemas.microsoft.com/office/drawing/2014/main" id="{867D0DD7-98B3-455C-9B3A-67D4FD3F68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87438" y="6605445"/>
            <a:ext cx="6113123" cy="9791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  <a:ea typeface="Roboto Medium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B5936D64-45DD-43C8-93DF-5779FC20F1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64800" y="9525000"/>
            <a:ext cx="2743200" cy="7619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+mn-lt"/>
                <a:ea typeface="Roboto" panose="02000000000000000000" pitchFamily="2" charset="0"/>
              </a:defRPr>
            </a:lvl1pPr>
          </a:lstStyle>
          <a:p>
            <a:fld id="{7A3072F3-67BD-48D5-A6DA-38E4E24F7F23}" type="datetime3">
              <a:rPr lang="cs-CZ" smtClean="0"/>
              <a:pPr/>
              <a:t>24/10/25</a:t>
            </a:fld>
            <a:endParaRPr lang="en-US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9BE82A2B-803E-4D6A-9425-FEC0132D6804}"/>
              </a:ext>
            </a:extLst>
          </p:cNvPr>
          <p:cNvSpPr txBox="1"/>
          <p:nvPr userDrawn="1"/>
        </p:nvSpPr>
        <p:spPr>
          <a:xfrm>
            <a:off x="1080000" y="9577880"/>
            <a:ext cx="61508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3600" dirty="0" err="1">
                <a:solidFill>
                  <a:srgbClr val="F7A000"/>
                </a:solidFill>
              </a:rPr>
              <a:t>af.czu.cz</a:t>
            </a:r>
            <a:endParaRPr lang="cs-CZ" sz="3600" dirty="0">
              <a:solidFill>
                <a:srgbClr val="F7A000"/>
              </a:solidFill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941739B8-AB8B-4A2D-BF4B-0D204FECF1F8}"/>
              </a:ext>
            </a:extLst>
          </p:cNvPr>
          <p:cNvSpPr txBox="1"/>
          <p:nvPr userDrawn="1"/>
        </p:nvSpPr>
        <p:spPr>
          <a:xfrm>
            <a:off x="11088000" y="8510108"/>
            <a:ext cx="6120000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3150" b="1" dirty="0">
                <a:solidFill>
                  <a:schemeClr val="bg1"/>
                </a:solidFill>
                <a:latin typeface="+mn-lt"/>
                <a:ea typeface="Roboto Medium" panose="02000000000000000000" pitchFamily="2" charset="0"/>
              </a:rPr>
              <a:t>Univerzita plná života</a:t>
            </a:r>
          </a:p>
        </p:txBody>
      </p:sp>
    </p:spTree>
    <p:extLst>
      <p:ext uri="{BB962C8B-B14F-4D97-AF65-F5344CB8AC3E}">
        <p14:creationId xmlns:p14="http://schemas.microsoft.com/office/powerpoint/2010/main" val="2465040403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CF31F7D-C775-4367-BA11-D7AC53523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7" b="7039"/>
          <a:stretch/>
        </p:blipFill>
        <p:spPr>
          <a:xfrm>
            <a:off x="1" y="0"/>
            <a:ext cx="18287998" cy="8028000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F63A08B7-436F-475E-B757-FD189FE0A7C2}"/>
              </a:ext>
            </a:extLst>
          </p:cNvPr>
          <p:cNvSpPr/>
          <p:nvPr userDrawn="1"/>
        </p:nvSpPr>
        <p:spPr>
          <a:xfrm>
            <a:off x="2" y="8001000"/>
            <a:ext cx="18287999" cy="1524000"/>
          </a:xfrm>
          <a:prstGeom prst="rect">
            <a:avLst/>
          </a:prstGeom>
          <a:solidFill>
            <a:srgbClr val="F7A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cs-CZ" sz="4050" dirty="0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F58B8F3C-4126-44AE-8564-EB16A15CB7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10" y="7792299"/>
            <a:ext cx="7311016" cy="1912238"/>
          </a:xfrm>
          <a:prstGeom prst="rect">
            <a:avLst/>
          </a:prstGeom>
        </p:spPr>
      </p:pic>
      <p:sp>
        <p:nvSpPr>
          <p:cNvPr id="10" name="Zástupný symbol pro text 3">
            <a:extLst>
              <a:ext uri="{FF2B5EF4-FFF2-40B4-BE49-F238E27FC236}">
                <a16:creationId xmlns:a16="http://schemas.microsoft.com/office/drawing/2014/main" id="{6B15649F-CB51-4C81-86D7-02BA5BA10F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44751" y="1675047"/>
            <a:ext cx="15398495" cy="43561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600" b="1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  <a:ea typeface="Roboto Black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Zástupný symbol pro text 4">
            <a:extLst>
              <a:ext uri="{FF2B5EF4-FFF2-40B4-BE49-F238E27FC236}">
                <a16:creationId xmlns:a16="http://schemas.microsoft.com/office/drawing/2014/main" id="{C663B018-1419-4BAA-9DB4-ECC0064ECD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87438" y="6605445"/>
            <a:ext cx="6113123" cy="9791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  <a:ea typeface="Roboto Medium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F1E7FFA1-8A96-4185-96AA-FD9B877FE4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64800" y="9525000"/>
            <a:ext cx="2743200" cy="7619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+mn-lt"/>
                <a:ea typeface="Roboto" panose="02000000000000000000" pitchFamily="2" charset="0"/>
              </a:defRPr>
            </a:lvl1pPr>
          </a:lstStyle>
          <a:p>
            <a:fld id="{7A3072F3-67BD-48D5-A6DA-38E4E24F7F23}" type="datetime3">
              <a:rPr lang="cs-CZ" smtClean="0"/>
              <a:pPr/>
              <a:t>24/10/25</a:t>
            </a:fld>
            <a:endParaRPr lang="en-US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9585B9B4-E7F9-4A15-9762-551524511194}"/>
              </a:ext>
            </a:extLst>
          </p:cNvPr>
          <p:cNvSpPr txBox="1"/>
          <p:nvPr userDrawn="1"/>
        </p:nvSpPr>
        <p:spPr>
          <a:xfrm>
            <a:off x="1080000" y="9577880"/>
            <a:ext cx="61508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3600" dirty="0" err="1">
                <a:solidFill>
                  <a:srgbClr val="F7A000"/>
                </a:solidFill>
              </a:rPr>
              <a:t>af.czu.cz</a:t>
            </a:r>
            <a:endParaRPr lang="cs-CZ" sz="3600" dirty="0">
              <a:solidFill>
                <a:srgbClr val="F7A000"/>
              </a:solidFill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E95E810B-95ED-41BD-8C09-20AA9909D831}"/>
              </a:ext>
            </a:extLst>
          </p:cNvPr>
          <p:cNvSpPr txBox="1"/>
          <p:nvPr userDrawn="1"/>
        </p:nvSpPr>
        <p:spPr>
          <a:xfrm>
            <a:off x="11088000" y="8510108"/>
            <a:ext cx="6120000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3150" b="1" dirty="0">
                <a:solidFill>
                  <a:schemeClr val="bg1"/>
                </a:solidFill>
                <a:latin typeface="+mn-lt"/>
                <a:ea typeface="Roboto Medium" panose="02000000000000000000" pitchFamily="2" charset="0"/>
              </a:rPr>
              <a:t>Univerzita plná života</a:t>
            </a:r>
          </a:p>
        </p:txBody>
      </p:sp>
    </p:spTree>
    <p:extLst>
      <p:ext uri="{BB962C8B-B14F-4D97-AF65-F5344CB8AC3E}">
        <p14:creationId xmlns:p14="http://schemas.microsoft.com/office/powerpoint/2010/main" val="3825330407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9C5E546-3806-41A1-87D3-7E4A64F7A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08" b="3055"/>
          <a:stretch/>
        </p:blipFill>
        <p:spPr>
          <a:xfrm>
            <a:off x="0" y="0"/>
            <a:ext cx="18287999" cy="8064000"/>
          </a:xfrm>
          <a:prstGeom prst="rect">
            <a:avLst/>
          </a:prstGeom>
        </p:spPr>
      </p:pic>
      <p:sp>
        <p:nvSpPr>
          <p:cNvPr id="17" name="Obdélník 16">
            <a:extLst>
              <a:ext uri="{FF2B5EF4-FFF2-40B4-BE49-F238E27FC236}">
                <a16:creationId xmlns:a16="http://schemas.microsoft.com/office/drawing/2014/main" id="{32516D3A-1E06-46E2-A9DD-396DD9D19645}"/>
              </a:ext>
            </a:extLst>
          </p:cNvPr>
          <p:cNvSpPr/>
          <p:nvPr userDrawn="1"/>
        </p:nvSpPr>
        <p:spPr>
          <a:xfrm>
            <a:off x="2" y="8001000"/>
            <a:ext cx="18287999" cy="1524000"/>
          </a:xfrm>
          <a:prstGeom prst="rect">
            <a:avLst/>
          </a:prstGeom>
          <a:solidFill>
            <a:srgbClr val="F7A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cs-CZ" sz="4050" dirty="0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BA322BA9-9E77-4D23-894F-C07B3DF0A8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10" y="7792299"/>
            <a:ext cx="7311016" cy="1912238"/>
          </a:xfrm>
          <a:prstGeom prst="rect">
            <a:avLst/>
          </a:prstGeom>
        </p:spPr>
      </p:pic>
      <p:sp>
        <p:nvSpPr>
          <p:cNvPr id="10" name="Zástupný symbol pro text 3">
            <a:extLst>
              <a:ext uri="{FF2B5EF4-FFF2-40B4-BE49-F238E27FC236}">
                <a16:creationId xmlns:a16="http://schemas.microsoft.com/office/drawing/2014/main" id="{E626EFB4-2FB7-4B44-BF78-9C4CF1C6A8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44751" y="1675047"/>
            <a:ext cx="15398495" cy="43561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600" b="1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  <a:ea typeface="Roboto Black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Zástupný symbol pro text 4">
            <a:extLst>
              <a:ext uri="{FF2B5EF4-FFF2-40B4-BE49-F238E27FC236}">
                <a16:creationId xmlns:a16="http://schemas.microsoft.com/office/drawing/2014/main" id="{E80CACF6-6D3A-49FE-AC4E-BB2802DAA8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87438" y="6605445"/>
            <a:ext cx="6113123" cy="9791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  <a:ea typeface="Roboto Medium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3998DA33-5498-4157-872C-65A48487BB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64800" y="9525000"/>
            <a:ext cx="2743200" cy="7619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+mn-lt"/>
                <a:ea typeface="Roboto" panose="02000000000000000000" pitchFamily="2" charset="0"/>
              </a:defRPr>
            </a:lvl1pPr>
          </a:lstStyle>
          <a:p>
            <a:fld id="{7A3072F3-67BD-48D5-A6DA-38E4E24F7F23}" type="datetime3">
              <a:rPr lang="cs-CZ" smtClean="0"/>
              <a:pPr/>
              <a:t>24/10/25</a:t>
            </a:fld>
            <a:endParaRPr lang="en-US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E1D5C3CB-DE74-4DBE-BB5C-F67B855BBB62}"/>
              </a:ext>
            </a:extLst>
          </p:cNvPr>
          <p:cNvSpPr txBox="1"/>
          <p:nvPr userDrawn="1"/>
        </p:nvSpPr>
        <p:spPr>
          <a:xfrm>
            <a:off x="1080000" y="9577880"/>
            <a:ext cx="61508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3600" dirty="0" err="1">
                <a:solidFill>
                  <a:srgbClr val="F7A000"/>
                </a:solidFill>
              </a:rPr>
              <a:t>af.czu.cz</a:t>
            </a:r>
            <a:endParaRPr lang="cs-CZ" sz="3600" dirty="0">
              <a:solidFill>
                <a:srgbClr val="F7A000"/>
              </a:solidFill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2E291F96-0E22-4DB1-A84E-728F7278D86F}"/>
              </a:ext>
            </a:extLst>
          </p:cNvPr>
          <p:cNvSpPr txBox="1"/>
          <p:nvPr userDrawn="1"/>
        </p:nvSpPr>
        <p:spPr>
          <a:xfrm>
            <a:off x="11088000" y="8510108"/>
            <a:ext cx="6120000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3150" b="1" dirty="0">
                <a:solidFill>
                  <a:schemeClr val="bg1"/>
                </a:solidFill>
                <a:latin typeface="+mn-lt"/>
                <a:ea typeface="Roboto Medium" panose="02000000000000000000" pitchFamily="2" charset="0"/>
              </a:rPr>
              <a:t>Univerzita plná života</a:t>
            </a:r>
          </a:p>
        </p:txBody>
      </p:sp>
    </p:spTree>
    <p:extLst>
      <p:ext uri="{BB962C8B-B14F-4D97-AF65-F5344CB8AC3E}">
        <p14:creationId xmlns:p14="http://schemas.microsoft.com/office/powerpoint/2010/main" val="1888470636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díl - Předěl - Kapito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8DD13F2A-11D3-42C8-83F3-81FF4931281C}"/>
              </a:ext>
            </a:extLst>
          </p:cNvPr>
          <p:cNvSpPr/>
          <p:nvPr userDrawn="1"/>
        </p:nvSpPr>
        <p:spPr>
          <a:xfrm>
            <a:off x="1000125" y="1087344"/>
            <a:ext cx="16287750" cy="8112312"/>
          </a:xfrm>
          <a:prstGeom prst="rect">
            <a:avLst/>
          </a:prstGeom>
          <a:solidFill>
            <a:srgbClr val="F7A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50" dirty="0"/>
          </a:p>
        </p:txBody>
      </p:sp>
      <p:sp>
        <p:nvSpPr>
          <p:cNvPr id="7" name="Zástupný symbol pro text 3">
            <a:extLst>
              <a:ext uri="{FF2B5EF4-FFF2-40B4-BE49-F238E27FC236}">
                <a16:creationId xmlns:a16="http://schemas.microsoft.com/office/drawing/2014/main" id="{CF10A8F8-974B-481C-9AA1-B8494B74BA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0125" y="4348612"/>
            <a:ext cx="16287750" cy="158977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0" b="1">
                <a:solidFill>
                  <a:schemeClr val="bg1"/>
                </a:solidFill>
                <a:effectLst/>
                <a:latin typeface="+mn-lt"/>
                <a:ea typeface="Roboto Black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6682A33-9CBD-40CD-8C21-75E186E375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27" y="9193353"/>
            <a:ext cx="412914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03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díl - Předěl - Kapitol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8DD13F2A-11D3-42C8-83F3-81FF4931281C}"/>
              </a:ext>
            </a:extLst>
          </p:cNvPr>
          <p:cNvSpPr/>
          <p:nvPr userDrawn="1"/>
        </p:nvSpPr>
        <p:spPr>
          <a:xfrm>
            <a:off x="1000125" y="1087344"/>
            <a:ext cx="16287750" cy="811231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5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C0366E4-82CB-4B3D-8178-0B5B4B287E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28" y="9193353"/>
            <a:ext cx="4129138" cy="1080000"/>
          </a:xfrm>
          <a:prstGeom prst="rect">
            <a:avLst/>
          </a:prstGeom>
        </p:spPr>
      </p:pic>
      <p:sp>
        <p:nvSpPr>
          <p:cNvPr id="6" name="Zástupný symbol pro text 3">
            <a:extLst>
              <a:ext uri="{FF2B5EF4-FFF2-40B4-BE49-F238E27FC236}">
                <a16:creationId xmlns:a16="http://schemas.microsoft.com/office/drawing/2014/main" id="{854A2B13-C15E-4F0A-9FB0-5948E1C4FC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0125" y="4348612"/>
            <a:ext cx="16287750" cy="158977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0" b="1">
                <a:solidFill>
                  <a:schemeClr val="bg1"/>
                </a:solidFill>
                <a:effectLst/>
                <a:latin typeface="+mn-lt"/>
                <a:ea typeface="Roboto Black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0023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díl - Předěl - Kapitol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8DD13F2A-11D3-42C8-83F3-81FF4931281C}"/>
              </a:ext>
            </a:extLst>
          </p:cNvPr>
          <p:cNvSpPr>
            <a:spLocks noChangeAspect="1"/>
          </p:cNvSpPr>
          <p:nvPr userDrawn="1"/>
        </p:nvSpPr>
        <p:spPr>
          <a:xfrm>
            <a:off x="1008000" y="1087344"/>
            <a:ext cx="16272000" cy="8103794"/>
          </a:xfrm>
          <a:prstGeom prst="rect">
            <a:avLst/>
          </a:prstGeom>
          <a:blipFill>
            <a:blip r:embed="rId2"/>
            <a:stretch>
              <a:fillRect l="-8894" t="-30184" r="-177" b="-3018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2648832-08A2-40B9-92D7-A7B6E5710E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27" y="9193353"/>
            <a:ext cx="4129140" cy="1080000"/>
          </a:xfrm>
          <a:prstGeom prst="rect">
            <a:avLst/>
          </a:prstGeom>
        </p:spPr>
      </p:pic>
      <p:sp>
        <p:nvSpPr>
          <p:cNvPr id="8" name="Zástupný symbol pro text 3">
            <a:extLst>
              <a:ext uri="{FF2B5EF4-FFF2-40B4-BE49-F238E27FC236}">
                <a16:creationId xmlns:a16="http://schemas.microsoft.com/office/drawing/2014/main" id="{DFCC3B8F-55BB-4B3F-BF74-C5F40D7B5C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0125" y="4348612"/>
            <a:ext cx="16287750" cy="158977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0" b="1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  <a:ea typeface="Roboto Black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6895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díl - Předěl - Kapitol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text 3">
            <a:extLst>
              <a:ext uri="{FF2B5EF4-FFF2-40B4-BE49-F238E27FC236}">
                <a16:creationId xmlns:a16="http://schemas.microsoft.com/office/drawing/2014/main" id="{FF5CD2C1-6170-460F-941F-66AD9DA8C2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0125" y="4348612"/>
            <a:ext cx="16287750" cy="158977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0" b="1">
                <a:solidFill>
                  <a:schemeClr val="bg1"/>
                </a:solidFill>
                <a:effectLst>
                  <a:glow rad="1397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+mn-lt"/>
                <a:ea typeface="Roboto Black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F3D075D-4D71-4A2D-9095-5CF8B82D30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27" y="9193353"/>
            <a:ext cx="4129140" cy="1080000"/>
          </a:xfrm>
          <a:prstGeom prst="rect">
            <a:avLst/>
          </a:prstGeom>
        </p:spPr>
      </p:pic>
      <p:sp>
        <p:nvSpPr>
          <p:cNvPr id="4" name="Zástupný symbol obrázku 3">
            <a:extLst>
              <a:ext uri="{FF2B5EF4-FFF2-40B4-BE49-F238E27FC236}">
                <a16:creationId xmlns:a16="http://schemas.microsoft.com/office/drawing/2014/main" id="{111F4394-2415-419B-B732-71CE2B728F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00126" y="1087199"/>
            <a:ext cx="16275600" cy="8110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0324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vý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6DD5CD3-7617-4840-AA29-D0221417B652}"/>
              </a:ext>
            </a:extLst>
          </p:cNvPr>
          <p:cNvSpPr/>
          <p:nvPr userDrawn="1"/>
        </p:nvSpPr>
        <p:spPr>
          <a:xfrm>
            <a:off x="0" y="1043118"/>
            <a:ext cx="18288000" cy="1892451"/>
          </a:xfrm>
          <a:prstGeom prst="rect">
            <a:avLst/>
          </a:prstGeom>
          <a:solidFill>
            <a:srgbClr val="F7A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5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4A793D0-309B-40EC-A585-1DA5E95018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1529" y="3578185"/>
            <a:ext cx="4788570" cy="5753192"/>
          </a:xfrm>
          <a:prstGeom prst="rect">
            <a:avLst/>
          </a:prstGeom>
        </p:spPr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BF461FE-AADE-4936-BB3A-2C77A4C304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0000" y="1043118"/>
            <a:ext cx="13334643" cy="189245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8100" b="1">
                <a:solidFill>
                  <a:schemeClr val="bg1"/>
                </a:solidFill>
                <a:latin typeface="+mn-lt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 dirty="0"/>
              <a:t>Název slidu</a:t>
            </a:r>
          </a:p>
        </p:txBody>
      </p:sp>
      <p:sp>
        <p:nvSpPr>
          <p:cNvPr id="15" name="Zástupný text 2">
            <a:extLst>
              <a:ext uri="{FF2B5EF4-FFF2-40B4-BE49-F238E27FC236}">
                <a16:creationId xmlns:a16="http://schemas.microsoft.com/office/drawing/2014/main" id="{C00DD73C-FAD0-4F3F-B43B-FEB6D7834B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0"/>
            <a:ext cx="13334643" cy="104311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 b="0">
                <a:solidFill>
                  <a:srgbClr val="F7A000"/>
                </a:solidFill>
                <a:latin typeface="+mn-lt"/>
                <a:ea typeface="Roboto Medium" panose="02000000000000000000" pitchFamily="2" charset="0"/>
              </a:defRPr>
            </a:lvl1pPr>
          </a:lstStyle>
          <a:p>
            <a:pPr lvl="0"/>
            <a:r>
              <a:rPr lang="cs-CZ" dirty="0"/>
              <a:t>Název oddílu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DED13C98-A460-4EE5-BFBB-681BBDA81D3B}"/>
              </a:ext>
            </a:extLst>
          </p:cNvPr>
          <p:cNvSpPr txBox="1"/>
          <p:nvPr userDrawn="1"/>
        </p:nvSpPr>
        <p:spPr>
          <a:xfrm>
            <a:off x="1080000" y="9243882"/>
            <a:ext cx="5352884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cs-CZ" sz="2400" b="1" dirty="0">
                <a:solidFill>
                  <a:schemeClr val="bg1">
                    <a:lumMod val="75000"/>
                  </a:schemeClr>
                </a:solidFill>
                <a:latin typeface="+mn-lt"/>
                <a:ea typeface="Roboto Medium" panose="02000000000000000000" pitchFamily="2" charset="0"/>
              </a:rPr>
              <a:t>Česká zemědělská univerzita v Praze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E2B2C2CE-4580-48E9-9D76-D7AE5C49014B}"/>
              </a:ext>
            </a:extLst>
          </p:cNvPr>
          <p:cNvSpPr txBox="1"/>
          <p:nvPr userDrawn="1"/>
        </p:nvSpPr>
        <p:spPr>
          <a:xfrm>
            <a:off x="14158294" y="0"/>
            <a:ext cx="3049706" cy="104311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cs-CZ" sz="3600" b="1" dirty="0" err="1">
                <a:solidFill>
                  <a:schemeClr val="bg2">
                    <a:lumMod val="75000"/>
                  </a:schemeClr>
                </a:solidFill>
                <a:latin typeface="+mn-lt"/>
                <a:ea typeface="Roboto Medium" panose="02000000000000000000" pitchFamily="2" charset="0"/>
              </a:rPr>
              <a:t>af.czu.cz</a:t>
            </a:r>
            <a:endParaRPr lang="cs-CZ" sz="3600" b="1" dirty="0">
              <a:solidFill>
                <a:schemeClr val="bg2">
                  <a:lumMod val="75000"/>
                </a:schemeClr>
              </a:solidFill>
              <a:latin typeface="+mn-lt"/>
              <a:ea typeface="Roboto Medium" panose="02000000000000000000" pitchFamily="2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2C766699-8A1C-452E-BA3A-E469A225BEE7}"/>
              </a:ext>
            </a:extLst>
          </p:cNvPr>
          <p:cNvSpPr txBox="1"/>
          <p:nvPr userDrawn="1"/>
        </p:nvSpPr>
        <p:spPr>
          <a:xfrm>
            <a:off x="9320463" y="9243882"/>
            <a:ext cx="7949636" cy="104311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r"/>
            <a:r>
              <a:rPr lang="cs-CZ" sz="2400" b="1" dirty="0">
                <a:solidFill>
                  <a:srgbClr val="F7A000"/>
                </a:solidFill>
                <a:latin typeface="+mn-lt"/>
                <a:ea typeface="Roboto Medium" panose="02000000000000000000" pitchFamily="2" charset="0"/>
              </a:rPr>
              <a:t>Fakulta agrobiologie, potravinových a přírodních zdrojů</a:t>
            </a:r>
          </a:p>
        </p:txBody>
      </p:sp>
      <p:sp>
        <p:nvSpPr>
          <p:cNvPr id="13" name="Zástupný symbol pro text 6">
            <a:extLst>
              <a:ext uri="{FF2B5EF4-FFF2-40B4-BE49-F238E27FC236}">
                <a16:creationId xmlns:a16="http://schemas.microsoft.com/office/drawing/2014/main" id="{A1DA80BF-9A6F-47C0-9F3B-D6217948D8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9500" y="3205164"/>
            <a:ext cx="14281150" cy="773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latin typeface="+mn-lt"/>
                <a:ea typeface="Roboto Medium" panose="02000000000000000000" pitchFamily="2" charset="0"/>
              </a:defRPr>
            </a:lvl1pPr>
            <a:lvl2pPr marL="685800" indent="0">
              <a:buNone/>
              <a:defRPr sz="3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8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1F4A658F-9397-46D9-B46E-E9E8FED5D2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9500" y="4243389"/>
            <a:ext cx="14281150" cy="5000494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28642D"/>
              </a:buClr>
              <a:buFont typeface="Wingdings" panose="05000000000000000000" pitchFamily="2" charset="2"/>
              <a:buChar char="§"/>
              <a:defRPr lang="cs-CZ" sz="3600" dirty="0" smtClean="0">
                <a:latin typeface="+mn-lt"/>
                <a:ea typeface="Roboto" panose="02000000000000000000" pitchFamily="2" charset="0"/>
              </a:defRPr>
            </a:lvl1pPr>
            <a:lvl2pPr marL="1143000" indent="-457200">
              <a:buClr>
                <a:srgbClr val="28642D"/>
              </a:buClr>
              <a:buFont typeface="+mj-lt"/>
              <a:buAutoNum type="arabicPeriod"/>
              <a:defRPr lang="cs-CZ" sz="3200" dirty="0" smtClean="0">
                <a:latin typeface="+mn-lt"/>
                <a:ea typeface="Roboto" panose="02000000000000000000" pitchFamily="2" charset="0"/>
              </a:defRPr>
            </a:lvl2pPr>
            <a:lvl3pPr marL="1885950" indent="-514350">
              <a:buClr>
                <a:srgbClr val="28642D"/>
              </a:buClr>
              <a:buFont typeface="+mj-lt"/>
              <a:buAutoNum type="alphaLcPeriod"/>
              <a:defRPr lang="cs-CZ" sz="2800" dirty="0" smtClean="0">
                <a:latin typeface="+mn-lt"/>
                <a:ea typeface="Roboto" panose="02000000000000000000" pitchFamily="2" charset="0"/>
              </a:defRPr>
            </a:lvl3pPr>
            <a:lvl4pPr marL="2400300" indent="-342900"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lang="cs-CZ" sz="2400" dirty="0">
                <a:latin typeface="+mn-lt"/>
                <a:ea typeface="Roboto" panose="02000000000000000000" pitchFamily="2" charset="0"/>
              </a:defRPr>
            </a:lvl4pPr>
            <a:lvl5pPr marL="2743200" indent="0">
              <a:buNone/>
              <a:defRPr sz="2400">
                <a:latin typeface="+mn-lt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BC22702B-CA63-4EB5-A1C2-E939BC840148}"/>
              </a:ext>
            </a:extLst>
          </p:cNvPr>
          <p:cNvSpPr txBox="1"/>
          <p:nvPr userDrawn="1"/>
        </p:nvSpPr>
        <p:spPr>
          <a:xfrm>
            <a:off x="16119986" y="1573844"/>
            <a:ext cx="1761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12F5DA3-5B13-43E6-BB34-AB0AE73D120D}" type="slidenum">
              <a:rPr lang="cs-CZ" sz="4800" b="1" smtClean="0">
                <a:solidFill>
                  <a:schemeClr val="bg1"/>
                </a:solidFill>
                <a:latin typeface="+mn-lt"/>
                <a:ea typeface="Roboto Black" panose="02000000000000000000" pitchFamily="2" charset="0"/>
              </a:rPr>
              <a:pPr algn="r"/>
              <a:t>‹#›</a:t>
            </a:fld>
            <a:endParaRPr lang="cs-CZ" sz="4800" b="1" dirty="0">
              <a:solidFill>
                <a:schemeClr val="bg1"/>
              </a:solidFill>
              <a:latin typeface="+mn-lt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341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6601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2" r:id="rId2"/>
    <p:sldLayoutId id="2147483680" r:id="rId3"/>
    <p:sldLayoutId id="2147483683" r:id="rId4"/>
    <p:sldLayoutId id="2147483659" r:id="rId5"/>
    <p:sldLayoutId id="2147483674" r:id="rId6"/>
    <p:sldLayoutId id="2147483684" r:id="rId7"/>
    <p:sldLayoutId id="2147483678" r:id="rId8"/>
    <p:sldLayoutId id="2147483673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3" r:id="rId15"/>
    <p:sldLayoutId id="2147483691" r:id="rId16"/>
    <p:sldLayoutId id="2147483692" r:id="rId17"/>
    <p:sldLayoutId id="2147483690" r:id="rId18"/>
    <p:sldLayoutId id="2147483694" r:id="rId19"/>
  </p:sldLayoutIdLst>
  <p:hf hdr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hyperlink" Target="https://www.af.czu.cz/cs/r-6782-mezinarodni-vztahy/r-6806-erasmus" TargetMode="Externa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image" Target="../media/image1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19" Type="http://schemas.openxmlformats.org/officeDocument/2006/relationships/image" Target="../media/image15.jpg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responsepage.aspx?id=4Uhq8iH8Gka5f6xb1TXzQZ7D8Lw9WnBCkheVek88LdZUNTJET0dBT05SV1ZROTVEMUpSQUZXN1ZFWi4u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zu.cz/cs/r-7214-mezinarodni-vztahy/r-19132-erasmus-a-jine-vyjezdy" TargetMode="Externa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diagramData" Target="../diagrams/data6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17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6" Type="http://schemas.openxmlformats.org/officeDocument/2006/relationships/diagramColors" Target="../diagrams/colors6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diagramLayout" Target="../diagrams/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66C770-0DD6-C083-2936-8BBC3E44D9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7"/>
          <a:stretch/>
        </p:blipFill>
        <p:spPr>
          <a:xfrm>
            <a:off x="0" y="-4130040"/>
            <a:ext cx="18288000" cy="1215136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713220-9457-251E-78FA-4B58D458A4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sz="9600" dirty="0"/>
              <a:t>Mezinárodní aktivity pro studenty fakulty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688C28-CD3F-00B0-5AD1-83C1F7F1A58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A3072F3-67BD-48D5-A6DA-38E4E24F7F23}" type="datetime3">
              <a:rPr lang="cs-CZ" smtClean="0"/>
              <a:pPr/>
              <a:t>24/10/25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253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88AFC5-6598-6F65-9F96-15D89AD691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Kam mohu vyjet?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201090-74D9-52B1-B1D4-2F682D5B52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Studijní pobyt</a:t>
            </a:r>
            <a:endParaRPr lang="en-GB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8637FC7-E76E-374D-9D50-F68D67C66E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8227" y="3205164"/>
            <a:ext cx="17189857" cy="773524"/>
          </a:xfrm>
        </p:spPr>
        <p:txBody>
          <a:bodyPr/>
          <a:lstStyle/>
          <a:p>
            <a:r>
              <a:rPr lang="cs-CZ" dirty="0"/>
              <a:t>Stipendium se uděluje dle životních standardů dané země a dle délky pobytu</a:t>
            </a:r>
            <a:endParaRPr lang="en-GB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66A3CC0-2D6A-0172-41EA-FDD51416945F}"/>
              </a:ext>
            </a:extLst>
          </p:cNvPr>
          <p:cNvSpPr txBox="1"/>
          <p:nvPr/>
        </p:nvSpPr>
        <p:spPr>
          <a:xfrm>
            <a:off x="635543" y="5141934"/>
            <a:ext cx="1243361" cy="50783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87FEED32-8A39-FF2C-9F56-9E2DE3A3E67E}"/>
              </a:ext>
            </a:extLst>
          </p:cNvPr>
          <p:cNvSpPr txBox="1"/>
          <p:nvPr/>
        </p:nvSpPr>
        <p:spPr>
          <a:xfrm>
            <a:off x="6651321" y="5141934"/>
            <a:ext cx="1152394" cy="5078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E565602B-E362-73B8-0EE4-C178EE89FCB4}"/>
              </a:ext>
            </a:extLst>
          </p:cNvPr>
          <p:cNvSpPr txBox="1"/>
          <p:nvPr/>
        </p:nvSpPr>
        <p:spPr>
          <a:xfrm>
            <a:off x="12553166" y="5155890"/>
            <a:ext cx="1125255" cy="5078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451BCB0-23A1-B2A5-4185-470EB6153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046" y="3839310"/>
            <a:ext cx="14789126" cy="567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658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FB15FA-B07B-AECB-AAA5-E86C58FE30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Jak se přihlásit?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3B6EB5-EE23-6C62-4C13-13FEB6099C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63772F-CAAD-A51C-7C3F-17B2A512E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35" y="3508443"/>
            <a:ext cx="17468130" cy="3842989"/>
          </a:xfrm>
          <a:prstGeom prst="rect">
            <a:avLst/>
          </a:prstGeom>
        </p:spPr>
      </p:pic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6CF95BB3-31EF-1B1B-20A3-925CD7EE2103}"/>
              </a:ext>
            </a:extLst>
          </p:cNvPr>
          <p:cNvSpPr/>
          <p:nvPr/>
        </p:nvSpPr>
        <p:spPr>
          <a:xfrm rot="10800000" flipH="1">
            <a:off x="583325" y="7351432"/>
            <a:ext cx="4067504" cy="1892450"/>
          </a:xfrm>
          <a:prstGeom prst="wedgeRectCallout">
            <a:avLst/>
          </a:prstGeom>
          <a:solidFill>
            <a:srgbClr val="73BE46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311910-9544-7976-D916-BF7EF7F7F2FB}"/>
              </a:ext>
            </a:extLst>
          </p:cNvPr>
          <p:cNvSpPr/>
          <p:nvPr/>
        </p:nvSpPr>
        <p:spPr>
          <a:xfrm>
            <a:off x="583324" y="7293902"/>
            <a:ext cx="4674475" cy="2007510"/>
          </a:xfrm>
          <a:prstGeom prst="rect">
            <a:avLst/>
          </a:prstGeom>
          <a:solidFill>
            <a:srgbClr val="73BE46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latin typeface="+mj-lt"/>
              </a:rPr>
              <a:t>Je nutné si zkontrolovat zda daná univerzita nabízí předměty v AJ pro Váš specifický obor</a:t>
            </a:r>
          </a:p>
        </p:txBody>
      </p:sp>
    </p:spTree>
    <p:extLst>
      <p:ext uri="{BB962C8B-B14F-4D97-AF65-F5344CB8AC3E}">
        <p14:creationId xmlns:p14="http://schemas.microsoft.com/office/powerpoint/2010/main" val="3580177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B612A-2102-1C79-9615-AF13E7FAF9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Partnerské univerzity FAPPZ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D5BA9-B41F-BD85-FD2F-0D879B557C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Studijní pobyt</a:t>
            </a:r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2FB5D0D-2914-7C8A-961C-AC0739941AE0}"/>
              </a:ext>
            </a:extLst>
          </p:cNvPr>
          <p:cNvSpPr txBox="1">
            <a:spLocks/>
          </p:cNvSpPr>
          <p:nvPr/>
        </p:nvSpPr>
        <p:spPr>
          <a:xfrm>
            <a:off x="610108" y="3191148"/>
            <a:ext cx="12307888" cy="648879"/>
          </a:xfrm>
          <a:prstGeom prst="rect">
            <a:avLst/>
          </a:prstGeom>
        </p:spPr>
        <p:txBody>
          <a:bodyPr/>
          <a:lstStyle>
            <a:lvl1pPr marL="457200" indent="-4572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28642D"/>
              </a:buClr>
              <a:buFont typeface="Wingdings" panose="05000000000000000000" pitchFamily="2" charset="2"/>
              <a:buChar char="§"/>
              <a:defRPr lang="cs-CZ" sz="3600" kern="1200" dirty="0" smtClean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1143000" indent="-4572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28642D"/>
              </a:buClr>
              <a:buFont typeface="+mj-lt"/>
              <a:buAutoNum type="arabicPeriod"/>
              <a:defRPr lang="cs-CZ" sz="3200" kern="1200" dirty="0" smtClean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2pPr>
            <a:lvl3pPr marL="1885950" indent="-51435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28642D"/>
              </a:buClr>
              <a:buFont typeface="+mj-lt"/>
              <a:buAutoNum type="alphaLcPeriod"/>
              <a:defRPr lang="cs-CZ" sz="2800" kern="1200" dirty="0" smtClean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lang="cs-CZ" sz="2400" kern="1200" dirty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27432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/>
              <a:t>Všechny partnerské univerzity naleznete </a:t>
            </a:r>
            <a:r>
              <a:rPr lang="cs-CZ" b="1" dirty="0">
                <a:hlinkClick r:id="rId2"/>
              </a:rPr>
              <a:t>zde</a:t>
            </a:r>
            <a:endParaRPr lang="en-GB" b="1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772D248-F05E-36E0-B8E4-B53A8350D42E}"/>
              </a:ext>
            </a:extLst>
          </p:cNvPr>
          <p:cNvSpPr txBox="1">
            <a:spLocks/>
          </p:cNvSpPr>
          <p:nvPr/>
        </p:nvSpPr>
        <p:spPr>
          <a:xfrm>
            <a:off x="844804" y="3840027"/>
            <a:ext cx="12307888" cy="5779962"/>
          </a:xfrm>
          <a:prstGeom prst="rect">
            <a:avLst/>
          </a:prstGeom>
        </p:spPr>
        <p:txBody>
          <a:bodyPr/>
          <a:lstStyle>
            <a:lvl1pPr marL="457200" indent="-4572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28642D"/>
              </a:buClr>
              <a:buFont typeface="Wingdings" panose="05000000000000000000" pitchFamily="2" charset="2"/>
              <a:buChar char="§"/>
              <a:defRPr lang="cs-CZ" sz="3600" kern="1200" dirty="0" smtClean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1143000" indent="-4572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28642D"/>
              </a:buClr>
              <a:buFont typeface="+mj-lt"/>
              <a:buAutoNum type="arabicPeriod"/>
              <a:defRPr lang="cs-CZ" sz="3200" kern="1200" dirty="0" smtClean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2pPr>
            <a:lvl3pPr marL="1885950" indent="-51435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28642D"/>
              </a:buClr>
              <a:buFont typeface="+mj-lt"/>
              <a:buAutoNum type="alphaLcPeriod"/>
              <a:defRPr lang="cs-CZ" sz="2800" kern="1200" dirty="0" smtClean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lang="cs-CZ" sz="2400" kern="1200" dirty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27432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BOKU Wien</a:t>
            </a:r>
          </a:p>
          <a:p>
            <a:r>
              <a:rPr lang="en-GB" dirty="0"/>
              <a:t>Wageningen University</a:t>
            </a:r>
          </a:p>
          <a:p>
            <a:r>
              <a:rPr lang="en-GB" dirty="0"/>
              <a:t>SPU Nitra</a:t>
            </a:r>
          </a:p>
          <a:p>
            <a:r>
              <a:rPr lang="en-GB" dirty="0"/>
              <a:t>SLU Uppsala</a:t>
            </a:r>
          </a:p>
          <a:p>
            <a:r>
              <a:rPr lang="en-GB" dirty="0"/>
              <a:t>University of Hohenheim</a:t>
            </a:r>
          </a:p>
          <a:p>
            <a:r>
              <a:rPr lang="en-GB" dirty="0"/>
              <a:t>University of Copenhagen</a:t>
            </a:r>
            <a:endParaRPr lang="cs-CZ" dirty="0"/>
          </a:p>
          <a:p>
            <a:r>
              <a:rPr lang="cs-CZ" dirty="0"/>
              <a:t>University of Pisa</a:t>
            </a:r>
          </a:p>
          <a:p>
            <a:r>
              <a:rPr lang="cs-CZ" dirty="0"/>
              <a:t>UPV </a:t>
            </a:r>
            <a:r>
              <a:rPr lang="cs-CZ" dirty="0" err="1"/>
              <a:t>Universitat</a:t>
            </a:r>
            <a:r>
              <a:rPr lang="cs-CZ" dirty="0"/>
              <a:t> </a:t>
            </a:r>
            <a:r>
              <a:rPr lang="cs-CZ" dirty="0" err="1"/>
              <a:t>Politécnica</a:t>
            </a:r>
            <a:r>
              <a:rPr lang="cs-CZ" dirty="0"/>
              <a:t> de </a:t>
            </a:r>
            <a:r>
              <a:rPr lang="cs-CZ" dirty="0" err="1"/>
              <a:t>Valéncia</a:t>
            </a:r>
            <a:endParaRPr lang="en-GB" dirty="0"/>
          </a:p>
        </p:txBody>
      </p:sp>
      <p:pic>
        <p:nvPicPr>
          <p:cNvPr id="6" name="Picture 5" descr="A picture containing outdoor, building, town&#10;&#10;Description automatically generated">
            <a:extLst>
              <a:ext uri="{FF2B5EF4-FFF2-40B4-BE49-F238E27FC236}">
                <a16:creationId xmlns:a16="http://schemas.microsoft.com/office/drawing/2014/main" id="{EFFF714C-D868-E9AD-996B-66D3FC6434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7" r="9136"/>
          <a:stretch/>
        </p:blipFill>
        <p:spPr>
          <a:xfrm>
            <a:off x="10407614" y="2935569"/>
            <a:ext cx="7880386" cy="630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54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CE0D36-E2DA-21A2-EF50-56A87658DF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Výběrové řízení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CAE7A-8018-C5FC-B79D-4E6339A43F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Studijní pobyt</a:t>
            </a:r>
            <a:endParaRPr lang="en-GB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6E9AB9F-2FB0-8BB7-09BC-8E2471248B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9500" y="3205164"/>
            <a:ext cx="14281150" cy="773524"/>
          </a:xfrm>
        </p:spPr>
        <p:txBody>
          <a:bodyPr/>
          <a:lstStyle/>
          <a:p>
            <a:r>
              <a:rPr lang="cs-CZ" dirty="0"/>
              <a:t>Deadline </a:t>
            </a:r>
            <a:r>
              <a:rPr lang="cs-CZ" b="0" dirty="0"/>
              <a:t>pro výběrové řízení pro </a:t>
            </a:r>
            <a:r>
              <a:rPr lang="cs-CZ" dirty="0"/>
              <a:t>ZS 2026: Únor 2026</a:t>
            </a:r>
            <a:endParaRPr lang="en-GB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E1EDFDE-1A58-9D87-8448-1D4E3B0DC48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9500" y="4243389"/>
            <a:ext cx="14281150" cy="5000494"/>
          </a:xfrm>
        </p:spPr>
        <p:txBody>
          <a:bodyPr/>
          <a:lstStyle/>
          <a:p>
            <a:r>
              <a:rPr lang="cs-CZ" dirty="0"/>
              <a:t>Vyžadované dokumenty: vyplněná přihláška s:</a:t>
            </a:r>
          </a:p>
          <a:p>
            <a:pPr lvl="1"/>
            <a:r>
              <a:rPr lang="cs-CZ" sz="3600" dirty="0"/>
              <a:t>Informacemi o uchazeči (jméno, kontaktní údaje, apod.)</a:t>
            </a:r>
          </a:p>
          <a:p>
            <a:pPr lvl="1"/>
            <a:r>
              <a:rPr lang="cs-CZ" sz="3600" dirty="0"/>
              <a:t>Vybranými univerzitami (1.-3. volba)</a:t>
            </a:r>
          </a:p>
          <a:p>
            <a:pPr lvl="1"/>
            <a:r>
              <a:rPr lang="cs-CZ" sz="3600" dirty="0"/>
              <a:t>Motivací pro výjezd</a:t>
            </a:r>
          </a:p>
          <a:p>
            <a:pPr lvl="1"/>
            <a:r>
              <a:rPr lang="cs-CZ" sz="3600" dirty="0"/>
              <a:t>Jazykový certifikát (nepovinný)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5047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at on the water&#10;&#10;Description automatically generated with low confidence">
            <a:extLst>
              <a:ext uri="{FF2B5EF4-FFF2-40B4-BE49-F238E27FC236}">
                <a16:creationId xmlns:a16="http://schemas.microsoft.com/office/drawing/2014/main" id="{5CE96527-65BB-1162-831F-F539CBBA04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0" b="21071"/>
          <a:stretch/>
        </p:blipFill>
        <p:spPr>
          <a:xfrm>
            <a:off x="1000125" y="1024128"/>
            <a:ext cx="16287749" cy="819302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999CBA-AA71-94A0-7E9D-35D96A28A7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Stáž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2054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9A3FEC51-737E-FDF1-6A0F-206D4DEFB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52" y="256032"/>
            <a:ext cx="2157558" cy="8453381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4C751678-8F2F-93ED-2D29-8A5D9B52D5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10928" y="606814"/>
            <a:ext cx="13324261" cy="1434927"/>
          </a:xfrm>
        </p:spPr>
        <p:txBody>
          <a:bodyPr/>
          <a:lstStyle/>
          <a:p>
            <a:r>
              <a:rPr lang="cs-CZ" sz="4000" b="0" dirty="0"/>
              <a:t>Organizace (ziskové i neziskové), sdružení, univerzity, firmy, přírodovědecká muzea, zoologické zahrady, národní parky, atp.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16A6086F-DEA4-7576-9866-1E4E88ADE66B}"/>
              </a:ext>
            </a:extLst>
          </p:cNvPr>
          <p:cNvSpPr txBox="1">
            <a:spLocks/>
          </p:cNvSpPr>
          <p:nvPr/>
        </p:nvSpPr>
        <p:spPr>
          <a:xfrm>
            <a:off x="3610929" y="3228748"/>
            <a:ext cx="14281150" cy="773524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4000" dirty="0"/>
              <a:t>32 </a:t>
            </a:r>
            <a:r>
              <a:rPr lang="cs-CZ" sz="4000" b="0" dirty="0"/>
              <a:t>evropských států</a:t>
            </a:r>
            <a:endParaRPr lang="en-GB" sz="4000" b="0" dirty="0"/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BE6BA379-134C-71B5-CD33-CB99E3209547}"/>
              </a:ext>
            </a:extLst>
          </p:cNvPr>
          <p:cNvSpPr txBox="1">
            <a:spLocks/>
          </p:cNvSpPr>
          <p:nvPr/>
        </p:nvSpPr>
        <p:spPr>
          <a:xfrm>
            <a:off x="3610929" y="5511205"/>
            <a:ext cx="14281150" cy="773524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4000" b="0" dirty="0"/>
              <a:t>aspoň </a:t>
            </a:r>
            <a:r>
              <a:rPr lang="cs-CZ" sz="4000" dirty="0"/>
              <a:t>2 měsíce, maximum 5 měsíců</a:t>
            </a:r>
            <a:endParaRPr lang="en-GB" sz="4000" b="0" dirty="0"/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9F36F168-4791-597F-B433-78C8818D0B72}"/>
              </a:ext>
            </a:extLst>
          </p:cNvPr>
          <p:cNvSpPr txBox="1">
            <a:spLocks/>
          </p:cNvSpPr>
          <p:nvPr/>
        </p:nvSpPr>
        <p:spPr>
          <a:xfrm>
            <a:off x="3610929" y="7606705"/>
            <a:ext cx="14281150" cy="773524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4000" b="0" dirty="0"/>
              <a:t>Stipendium </a:t>
            </a:r>
            <a:r>
              <a:rPr lang="cs-CZ" sz="4000" dirty="0"/>
              <a:t>690</a:t>
            </a:r>
            <a:r>
              <a:rPr lang="cs-CZ" sz="4000" b="0" dirty="0"/>
              <a:t> </a:t>
            </a:r>
            <a:r>
              <a:rPr lang="cs-CZ" sz="4000" dirty="0"/>
              <a:t>€ </a:t>
            </a:r>
            <a:r>
              <a:rPr lang="cs-CZ" sz="4000" b="0" dirty="0"/>
              <a:t>až </a:t>
            </a:r>
            <a:r>
              <a:rPr lang="cs-CZ" sz="4000" dirty="0"/>
              <a:t>810 € / měsíčně</a:t>
            </a:r>
            <a:endParaRPr lang="en-GB" sz="4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B74D98B-DE0D-18AD-BEC2-E4C51B0E7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1532" y="2680295"/>
            <a:ext cx="6360766" cy="580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038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BB168E-AEA2-F3AB-B14C-74A558DA90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Kam mohu vyjet?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9156D5-BA4D-CE88-0D15-1EAB98D594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Stáž</a:t>
            </a:r>
            <a:endParaRPr lang="en-GB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20B4DC8-49D5-4BE0-7340-96DFF0A477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8227" y="3205164"/>
            <a:ext cx="17189857" cy="773524"/>
          </a:xfrm>
        </p:spPr>
        <p:txBody>
          <a:bodyPr/>
          <a:lstStyle/>
          <a:p>
            <a:r>
              <a:rPr lang="cs-CZ" dirty="0"/>
              <a:t>Stipendium se uděluje dle životních standardů dané země a dle délky pobytu</a:t>
            </a:r>
            <a:endParaRPr lang="en-GB" dirty="0"/>
          </a:p>
          <a:p>
            <a:pPr algn="ctr"/>
            <a:endParaRPr lang="en-GB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4F26965-F07D-A837-B1E9-FAF18D32FA41}"/>
              </a:ext>
            </a:extLst>
          </p:cNvPr>
          <p:cNvSpPr txBox="1"/>
          <p:nvPr/>
        </p:nvSpPr>
        <p:spPr>
          <a:xfrm>
            <a:off x="637732" y="5192616"/>
            <a:ext cx="1303802" cy="38146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437023B-E7AD-7EB4-CED0-88956900A67F}"/>
              </a:ext>
            </a:extLst>
          </p:cNvPr>
          <p:cNvSpPr txBox="1"/>
          <p:nvPr/>
        </p:nvSpPr>
        <p:spPr>
          <a:xfrm>
            <a:off x="6536191" y="5201544"/>
            <a:ext cx="1303802" cy="38146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E269614-1FDE-896E-0127-A9B58BFBB059}"/>
              </a:ext>
            </a:extLst>
          </p:cNvPr>
          <p:cNvSpPr txBox="1"/>
          <p:nvPr/>
        </p:nvSpPr>
        <p:spPr>
          <a:xfrm>
            <a:off x="12591381" y="5210731"/>
            <a:ext cx="1303802" cy="38146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01C471F-FEF2-2641-DA94-17761349A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317" y="3905678"/>
            <a:ext cx="14570764" cy="556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161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654CEE-C9AE-9E15-F957-013914262D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Jak se přihlásit?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7990F8-28FC-FD22-4A1A-5D9544146B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FD37A2-D9B3-F69E-5415-3253B8D5A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65" y="4471339"/>
            <a:ext cx="17595218" cy="320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18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101850-F797-6055-104C-0524CDBDE4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Výběrové řízení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DCF47B-9FE1-0BA0-8FD5-F840CEF90A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Stáž</a:t>
            </a:r>
            <a:endParaRPr lang="en-GB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2AB37CE-4199-9A60-6141-73B76ECDE6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79500" y="4254787"/>
            <a:ext cx="14281150" cy="3949635"/>
          </a:xfrm>
        </p:spPr>
        <p:txBody>
          <a:bodyPr/>
          <a:lstStyle/>
          <a:p>
            <a:r>
              <a:rPr lang="cs-CZ" dirty="0"/>
              <a:t>Požadované dokumenty</a:t>
            </a:r>
          </a:p>
          <a:p>
            <a:pPr lvl="1"/>
            <a:r>
              <a:rPr lang="cs-CZ" sz="3600" dirty="0"/>
              <a:t>Životopis v AJ s kontaktními údaji</a:t>
            </a:r>
          </a:p>
          <a:p>
            <a:pPr lvl="1"/>
            <a:r>
              <a:rPr lang="cs-CZ" sz="3600" dirty="0"/>
              <a:t>Motivační dopis v AJ obsahující: název přijímací organizace, země, předběžný termín stáže a popis práce</a:t>
            </a:r>
            <a:endParaRPr lang="cs-CZ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cs-CZ" sz="3600" dirty="0"/>
              <a:t>Souhlas vedoucího (pouze u doktorských studentů)</a:t>
            </a:r>
          </a:p>
          <a:p>
            <a:pPr lvl="1"/>
            <a:r>
              <a:rPr lang="cs-CZ" sz="3600" dirty="0"/>
              <a:t>Jazykový certifikát (nepovinný)</a:t>
            </a:r>
          </a:p>
          <a:p>
            <a:pPr lvl="1"/>
            <a:endParaRPr lang="cs-CZ" sz="3600" dirty="0"/>
          </a:p>
          <a:p>
            <a:pPr lvl="1"/>
            <a:endParaRPr lang="cs-CZ" sz="3600" dirty="0"/>
          </a:p>
          <a:p>
            <a:endParaRPr lang="en-GB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A4DA764-0752-BB9F-FBC6-80AF9C278790}"/>
              </a:ext>
            </a:extLst>
          </p:cNvPr>
          <p:cNvSpPr txBox="1">
            <a:spLocks/>
          </p:cNvSpPr>
          <p:nvPr/>
        </p:nvSpPr>
        <p:spPr>
          <a:xfrm>
            <a:off x="1079500" y="7817660"/>
            <a:ext cx="14281150" cy="773524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Jako absolvent musíš podat přihlášku před promocí!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E6D379-C910-9B15-6419-64D37BBB6E82}"/>
              </a:ext>
            </a:extLst>
          </p:cNvPr>
          <p:cNvSpPr txBox="1">
            <a:spLocks/>
          </p:cNvSpPr>
          <p:nvPr/>
        </p:nvSpPr>
        <p:spPr>
          <a:xfrm>
            <a:off x="880541" y="3481263"/>
            <a:ext cx="16327959" cy="773524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Přihlaste se ideálně 2 měsíce před začátkem Vaší stáž kdykoliv během roku</a:t>
            </a:r>
          </a:p>
        </p:txBody>
      </p:sp>
    </p:spTree>
    <p:extLst>
      <p:ext uri="{BB962C8B-B14F-4D97-AF65-F5344CB8AC3E}">
        <p14:creationId xmlns:p14="http://schemas.microsoft.com/office/powerpoint/2010/main" val="1491457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B4BAF3-F63F-A14B-ABEE-C98FA72716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0832" y="1043118"/>
            <a:ext cx="15890790" cy="1892451"/>
          </a:xfrm>
        </p:spPr>
        <p:txBody>
          <a:bodyPr>
            <a:normAutofit/>
          </a:bodyPr>
          <a:lstStyle/>
          <a:p>
            <a:r>
              <a:rPr lang="cs-CZ" sz="7200" dirty="0"/>
              <a:t>Kde mohu najít přijímací organizaci?</a:t>
            </a:r>
            <a:endParaRPr lang="en-GB" sz="7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F49795-EB78-8A50-C392-AF9EA356EB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Stáž</a:t>
            </a:r>
            <a:endParaRPr lang="en-GB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5517730-2D82-C21C-2EBF-DBA7A6682C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5746" y="3090596"/>
            <a:ext cx="14281150" cy="773524"/>
          </a:xfrm>
        </p:spPr>
        <p:txBody>
          <a:bodyPr/>
          <a:lstStyle/>
          <a:p>
            <a:r>
              <a:rPr lang="cs-CZ" dirty="0"/>
              <a:t>Můžeš hledat na portálech jako jsou například tyto:</a:t>
            </a:r>
          </a:p>
          <a:p>
            <a:endParaRPr lang="en-GB" dirty="0"/>
          </a:p>
        </p:txBody>
      </p:sp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70F55279-3C8D-EBC4-9543-395DA1E4D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56" y="3635367"/>
            <a:ext cx="3237992" cy="32379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3E9FC3-AD6E-C192-091A-B28CA79B2F68}"/>
              </a:ext>
            </a:extLst>
          </p:cNvPr>
          <p:cNvSpPr txBox="1"/>
          <p:nvPr/>
        </p:nvSpPr>
        <p:spPr>
          <a:xfrm>
            <a:off x="0" y="6511155"/>
            <a:ext cx="42062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b="1" dirty="0"/>
              <a:t>Erasmusintern</a:t>
            </a:r>
            <a:endParaRPr lang="en-GB" sz="3000" b="1" dirty="0"/>
          </a:p>
        </p:txBody>
      </p:sp>
      <p:pic>
        <p:nvPicPr>
          <p:cNvPr id="9" name="Picture 8" descr="Qr code&#10;&#10;Description automatically generated">
            <a:extLst>
              <a:ext uri="{FF2B5EF4-FFF2-40B4-BE49-F238E27FC236}">
                <a16:creationId xmlns:a16="http://schemas.microsoft.com/office/drawing/2014/main" id="{01B237CF-94E3-5879-C61C-8B68BE535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296" y="3558038"/>
            <a:ext cx="3237992" cy="32379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1AE77A-F660-5223-D022-4B9CDEA74169}"/>
              </a:ext>
            </a:extLst>
          </p:cNvPr>
          <p:cNvSpPr txBox="1"/>
          <p:nvPr/>
        </p:nvSpPr>
        <p:spPr>
          <a:xfrm>
            <a:off x="3400552" y="6485497"/>
            <a:ext cx="42062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b="1" dirty="0"/>
              <a:t>Europlacement</a:t>
            </a:r>
            <a:endParaRPr lang="en-GB" sz="3000" b="1" dirty="0"/>
          </a:p>
        </p:txBody>
      </p:sp>
      <p:pic>
        <p:nvPicPr>
          <p:cNvPr id="11" name="Picture 10" descr="Qr code&#10;&#10;Description automatically generated">
            <a:extLst>
              <a:ext uri="{FF2B5EF4-FFF2-40B4-BE49-F238E27FC236}">
                <a16:creationId xmlns:a16="http://schemas.microsoft.com/office/drawing/2014/main" id="{8CB30388-42DF-65CD-8BEB-2FA42B82A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988" y="3550258"/>
            <a:ext cx="3237992" cy="32379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CB0B6D-4453-6CF7-0B63-D5F0B854A7B4}"/>
              </a:ext>
            </a:extLst>
          </p:cNvPr>
          <p:cNvSpPr txBox="1"/>
          <p:nvPr/>
        </p:nvSpPr>
        <p:spPr>
          <a:xfrm>
            <a:off x="7003542" y="6501659"/>
            <a:ext cx="42062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b="1" dirty="0"/>
              <a:t>Praxisnetwork</a:t>
            </a:r>
            <a:endParaRPr lang="en-GB" sz="3000" b="1" dirty="0"/>
          </a:p>
        </p:txBody>
      </p:sp>
      <p:pic>
        <p:nvPicPr>
          <p:cNvPr id="13" name="Picture 12" descr="Qr code&#10;&#10;Description automatically generated">
            <a:extLst>
              <a:ext uri="{FF2B5EF4-FFF2-40B4-BE49-F238E27FC236}">
                <a16:creationId xmlns:a16="http://schemas.microsoft.com/office/drawing/2014/main" id="{DF9B70D3-2897-C6EA-4EA9-1D9B6B52E8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680" y="3697997"/>
            <a:ext cx="2932937" cy="29329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FC06BD-27C0-2E57-AF11-D46C5E81F7CC}"/>
              </a:ext>
            </a:extLst>
          </p:cNvPr>
          <p:cNvSpPr txBox="1"/>
          <p:nvPr/>
        </p:nvSpPr>
        <p:spPr>
          <a:xfrm>
            <a:off x="10361720" y="6296328"/>
            <a:ext cx="4206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b="1" dirty="0"/>
              <a:t>Erasmus</a:t>
            </a:r>
          </a:p>
          <a:p>
            <a:pPr algn="ctr"/>
            <a:r>
              <a:rPr lang="cs-CZ" sz="3000" b="1" dirty="0"/>
              <a:t> Commission</a:t>
            </a:r>
            <a:endParaRPr lang="en-GB" sz="3000" b="1" dirty="0"/>
          </a:p>
        </p:txBody>
      </p:sp>
      <p:pic>
        <p:nvPicPr>
          <p:cNvPr id="15" name="Picture 14" descr="Qr code&#10;&#10;Description automatically generated">
            <a:extLst>
              <a:ext uri="{FF2B5EF4-FFF2-40B4-BE49-F238E27FC236}">
                <a16:creationId xmlns:a16="http://schemas.microsoft.com/office/drawing/2014/main" id="{850A806C-88A0-3A2C-520E-4B512E3A30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1028" y="3697997"/>
            <a:ext cx="3090253" cy="30902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C016553-AD02-A33E-4841-CF1081BE146E}"/>
              </a:ext>
            </a:extLst>
          </p:cNvPr>
          <p:cNvSpPr txBox="1"/>
          <p:nvPr/>
        </p:nvSpPr>
        <p:spPr>
          <a:xfrm>
            <a:off x="13763034" y="6527161"/>
            <a:ext cx="42062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b="1" dirty="0"/>
              <a:t>EDUCA</a:t>
            </a:r>
            <a:endParaRPr lang="en-GB" sz="3000" b="1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ABE30B1-2D63-A352-B506-E5CBBD3E2084}"/>
              </a:ext>
            </a:extLst>
          </p:cNvPr>
          <p:cNvSpPr txBox="1">
            <a:spLocks/>
          </p:cNvSpPr>
          <p:nvPr/>
        </p:nvSpPr>
        <p:spPr>
          <a:xfrm>
            <a:off x="882777" y="7411604"/>
            <a:ext cx="14281150" cy="773524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nebo kontaktuj přijímací organizaci individuálně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A8D902-FB19-A529-BDDA-DC2B3D9F3209}"/>
              </a:ext>
            </a:extLst>
          </p:cNvPr>
          <p:cNvSpPr txBox="1"/>
          <p:nvPr/>
        </p:nvSpPr>
        <p:spPr>
          <a:xfrm>
            <a:off x="882777" y="8075365"/>
            <a:ext cx="162664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 rámci programu Erasmus+ nelze vyjet do orgánů Evropské Unie (například Evropského parlamentu).  </a:t>
            </a: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2575106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BBE4D3AD-0C54-4D12-90FA-C8E05DCB13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4632" y="1078726"/>
            <a:ext cx="17344219" cy="1892453"/>
          </a:xfrm>
        </p:spPr>
        <p:txBody>
          <a:bodyPr/>
          <a:lstStyle/>
          <a:p>
            <a:r>
              <a:rPr lang="cs-CZ" sz="6600" dirty="0"/>
              <a:t>International Relations Office (iro@af.czu.cz)</a:t>
            </a:r>
            <a:endParaRPr lang="en-US" sz="6600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E8A5E5D-2F31-4C81-A719-B65B7B9225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C18290C2-CD9D-450E-B806-E97DD86893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911283"/>
              </p:ext>
            </p:extLst>
          </p:nvPr>
        </p:nvGraphicFramePr>
        <p:xfrm>
          <a:off x="804633" y="8172551"/>
          <a:ext cx="12083774" cy="1484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42505FEC-3029-42CD-B284-4A7EF4E37B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4583580"/>
              </p:ext>
            </p:extLst>
          </p:nvPr>
        </p:nvGraphicFramePr>
        <p:xfrm>
          <a:off x="804633" y="3074218"/>
          <a:ext cx="12083774" cy="1484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87A56EF2-9347-4F18-8B50-A449ACAC28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9727474"/>
              </p:ext>
            </p:extLst>
          </p:nvPr>
        </p:nvGraphicFramePr>
        <p:xfrm>
          <a:off x="804633" y="4772393"/>
          <a:ext cx="12083774" cy="1484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5" name="Obdélník 14">
            <a:extLst>
              <a:ext uri="{FF2B5EF4-FFF2-40B4-BE49-F238E27FC236}">
                <a16:creationId xmlns:a16="http://schemas.microsoft.com/office/drawing/2014/main" id="{FDE2093B-4BF8-4A8F-B4D3-8A32E875B719}"/>
              </a:ext>
            </a:extLst>
          </p:cNvPr>
          <p:cNvSpPr/>
          <p:nvPr/>
        </p:nvSpPr>
        <p:spPr>
          <a:xfrm>
            <a:off x="12154523" y="8217833"/>
            <a:ext cx="5182179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cs-CZ" sz="4200" b="1" dirty="0"/>
              <a:t>Bc. Catherine Portway</a:t>
            </a:r>
          </a:p>
          <a:p>
            <a:pPr algn="ctr"/>
            <a:r>
              <a:rPr lang="cs-CZ" sz="4200" b="1" dirty="0"/>
              <a:t>portway@af.czu.cz</a:t>
            </a:r>
            <a:endParaRPr lang="en-US" sz="4200" b="1" dirty="0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0270755E-3F8E-4534-A763-CBA3D7853B97}"/>
              </a:ext>
            </a:extLst>
          </p:cNvPr>
          <p:cNvSpPr/>
          <p:nvPr/>
        </p:nvSpPr>
        <p:spPr>
          <a:xfrm>
            <a:off x="12151533" y="4821481"/>
            <a:ext cx="5209540" cy="1384995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cs-CZ" sz="4200" b="1" dirty="0"/>
              <a:t>Bc. Veronika Šuková</a:t>
            </a:r>
          </a:p>
          <a:p>
            <a:pPr lvl="0" algn="ctr"/>
            <a:r>
              <a:rPr lang="cs-CZ" sz="4200" b="1" dirty="0"/>
              <a:t>sukovav@af.czu.cz</a:t>
            </a:r>
            <a:endParaRPr lang="en-US" sz="4200" b="1" dirty="0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CDF2F071-0A66-4E5A-B557-6C26FCABFECC}"/>
              </a:ext>
            </a:extLst>
          </p:cNvPr>
          <p:cNvSpPr/>
          <p:nvPr/>
        </p:nvSpPr>
        <p:spPr>
          <a:xfrm>
            <a:off x="12151532" y="3119445"/>
            <a:ext cx="5209541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cs-CZ" sz="4200" b="1" dirty="0"/>
              <a:t>prof. Ing. Lenka Kouřimská, Ph.D.</a:t>
            </a:r>
            <a:endParaRPr lang="en-US" sz="4200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CE8B6A2-242C-55D9-01BA-11EE710572BB}"/>
              </a:ext>
            </a:extLst>
          </p:cNvPr>
          <p:cNvGrpSpPr/>
          <p:nvPr/>
        </p:nvGrpSpPr>
        <p:grpSpPr>
          <a:xfrm>
            <a:off x="3204940" y="6470569"/>
            <a:ext cx="8035709" cy="1483271"/>
            <a:chOff x="2394849" y="1449"/>
            <a:chExt cx="8035709" cy="1483271"/>
          </a:xfrm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1D343BA5-34DB-9D37-515F-C03D76C02507}"/>
                </a:ext>
              </a:extLst>
            </p:cNvPr>
            <p:cNvSpPr/>
            <p:nvPr/>
          </p:nvSpPr>
          <p:spPr>
            <a:xfrm rot="10800000">
              <a:off x="2394849" y="1449"/>
              <a:ext cx="8035709" cy="1483271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9" name="Arrow: Pentagon 4">
              <a:extLst>
                <a:ext uri="{FF2B5EF4-FFF2-40B4-BE49-F238E27FC236}">
                  <a16:creationId xmlns:a16="http://schemas.microsoft.com/office/drawing/2014/main" id="{E8A8884D-7A46-67E4-9842-8440D5CB466C}"/>
                </a:ext>
              </a:extLst>
            </p:cNvPr>
            <p:cNvSpPr txBox="1"/>
            <p:nvPr/>
          </p:nvSpPr>
          <p:spPr>
            <a:xfrm>
              <a:off x="2765667" y="1449"/>
              <a:ext cx="7664891" cy="14832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54081" tIns="160020" rIns="298704" bIns="160020" numCol="1" spcCol="1270" anchor="ctr" anchorCtr="0">
              <a:noAutofit/>
            </a:bodyPr>
            <a:lstStyle/>
            <a:p>
              <a:pPr marL="0" lvl="0" indent="0" algn="ctr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4200" b="1" kern="1200" dirty="0"/>
                <a:t>Erasmus </a:t>
              </a:r>
              <a:r>
                <a:rPr lang="cs-CZ" sz="4200" b="1" dirty="0"/>
                <a:t>koordinátor pro stáže</a:t>
              </a:r>
              <a:endParaRPr lang="cs-CZ" sz="4200" b="1" kern="1200" dirty="0"/>
            </a:p>
          </p:txBody>
        </p:sp>
      </p:grpSp>
      <p:sp>
        <p:nvSpPr>
          <p:cNvPr id="10" name="Obdélník 16">
            <a:extLst>
              <a:ext uri="{FF2B5EF4-FFF2-40B4-BE49-F238E27FC236}">
                <a16:creationId xmlns:a16="http://schemas.microsoft.com/office/drawing/2014/main" id="{874D2C09-1027-C5D3-17D0-F93ED608A854}"/>
              </a:ext>
            </a:extLst>
          </p:cNvPr>
          <p:cNvSpPr/>
          <p:nvPr/>
        </p:nvSpPr>
        <p:spPr>
          <a:xfrm>
            <a:off x="12206253" y="6519657"/>
            <a:ext cx="5154820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cs-CZ" sz="4200" b="1" dirty="0"/>
              <a:t>Ing. Hana Růžičková</a:t>
            </a:r>
          </a:p>
          <a:p>
            <a:pPr lvl="0" algn="ctr"/>
            <a:r>
              <a:rPr lang="cs-CZ" sz="4200" b="1" dirty="0"/>
              <a:t>ruzickovah@af.czu.cz</a:t>
            </a:r>
            <a:endParaRPr lang="en-US" sz="4200" b="1" dirty="0"/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8D3F43B1-F64E-A036-EBBA-CD98C837C55D}"/>
              </a:ext>
            </a:extLst>
          </p:cNvPr>
          <p:cNvSpPr/>
          <p:nvPr/>
        </p:nvSpPr>
        <p:spPr>
          <a:xfrm>
            <a:off x="1543634" y="6488357"/>
            <a:ext cx="1484718" cy="1484718"/>
          </a:xfrm>
          <a:prstGeom prst="ellipse">
            <a:avLst/>
          </a:prstGeom>
          <a:blipFill rotWithShape="1">
            <a:blip r:embed="rId18"/>
            <a:srcRect/>
            <a:stretch>
              <a:fillRect t="-10000" b="-10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cs-CZ"/>
          </a:p>
        </p:txBody>
      </p:sp>
      <p:sp>
        <p:nvSpPr>
          <p:cNvPr id="30" name="Flowchart: Connector 10">
            <a:extLst>
              <a:ext uri="{FF2B5EF4-FFF2-40B4-BE49-F238E27FC236}">
                <a16:creationId xmlns:a16="http://schemas.microsoft.com/office/drawing/2014/main" id="{8D9058AD-173E-D43A-EAAC-781CB47C7881}"/>
              </a:ext>
            </a:extLst>
          </p:cNvPr>
          <p:cNvSpPr/>
          <p:nvPr/>
        </p:nvSpPr>
        <p:spPr>
          <a:xfrm>
            <a:off x="1495658" y="8199983"/>
            <a:ext cx="1557542" cy="1478138"/>
          </a:xfrm>
          <a:prstGeom prst="flowChartConnector">
            <a:avLst/>
          </a:prstGeom>
          <a:blipFill dpi="0"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6771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lane and clouds in the sky&#10;&#10;Description automatically generated">
            <a:extLst>
              <a:ext uri="{FF2B5EF4-FFF2-40B4-BE49-F238E27FC236}">
                <a16:creationId xmlns:a16="http://schemas.microsoft.com/office/drawing/2014/main" id="{59E1B71D-8278-D127-53AD-FB8C2ECF82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4" r="38357"/>
          <a:stretch/>
        </p:blipFill>
        <p:spPr>
          <a:xfrm rot="5400000">
            <a:off x="5095150" y="-3041477"/>
            <a:ext cx="8150087" cy="16340136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E5D035-8339-3721-3948-3AF63B8C3A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Kombinované intenzivní programy (BIP)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06530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47F3A428-3841-6341-0FCC-BEF5B85C1E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52753" y="1697028"/>
            <a:ext cx="13334643" cy="1892451"/>
          </a:xfrm>
        </p:spPr>
        <p:txBody>
          <a:bodyPr>
            <a:normAutofit fontScale="92500" lnSpcReduction="20000"/>
          </a:bodyPr>
          <a:lstStyle/>
          <a:p>
            <a:r>
              <a:rPr lang="cs-CZ" sz="8800" dirty="0"/>
              <a:t>BIP - </a:t>
            </a:r>
            <a:r>
              <a:rPr lang="cs-CZ" sz="8800" dirty="0" err="1"/>
              <a:t>Blended</a:t>
            </a:r>
            <a:r>
              <a:rPr lang="cs-CZ" sz="8800" dirty="0"/>
              <a:t> </a:t>
            </a:r>
            <a:r>
              <a:rPr lang="cs-CZ" sz="8800" dirty="0" err="1"/>
              <a:t>Intensive</a:t>
            </a:r>
            <a:r>
              <a:rPr lang="cs-CZ" sz="8800" dirty="0"/>
              <a:t> </a:t>
            </a:r>
            <a:r>
              <a:rPr lang="cs-CZ" sz="8800" dirty="0" err="1"/>
              <a:t>Programme</a:t>
            </a:r>
            <a:endParaRPr lang="cs-CZ" sz="8800" dirty="0"/>
          </a:p>
          <a:p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F90F3FD-935C-0057-55FF-E91A6ECD65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80000" y="0"/>
            <a:ext cx="13334643" cy="1043118"/>
          </a:xfrm>
        </p:spPr>
        <p:txBody>
          <a:bodyPr/>
          <a:lstStyle/>
          <a:p>
            <a:r>
              <a:rPr lang="cs-CZ" dirty="0"/>
              <a:t>BIP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23C8EEA-6FB6-C2C7-ECE3-F39674575CF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80000" y="3589478"/>
            <a:ext cx="14281150" cy="5300522"/>
          </a:xfrm>
        </p:spPr>
        <p:txBody>
          <a:bodyPr/>
          <a:lstStyle/>
          <a:p>
            <a:r>
              <a:rPr lang="cs-CZ" dirty="0"/>
              <a:t>Nový typ mobility</a:t>
            </a:r>
          </a:p>
          <a:p>
            <a:endParaRPr lang="cs-CZ" dirty="0"/>
          </a:p>
          <a:p>
            <a:r>
              <a:rPr lang="cs-CZ" dirty="0"/>
              <a:t>Kombinace krátkodobé fyzické mobility a virtuální části (workshop, prezentace apod.)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5-30 dní </a:t>
            </a:r>
          </a:p>
          <a:p>
            <a:pPr marL="0" indent="0">
              <a:buNone/>
            </a:pPr>
            <a:endParaRPr lang="cs-CZ" b="1" dirty="0"/>
          </a:p>
          <a:p>
            <a:r>
              <a:rPr lang="cs-CZ" dirty="0"/>
              <a:t>Nikdy nevyjíždějte na Erasmus BIP bez vědomí koordinátorů z ČZU</a:t>
            </a:r>
          </a:p>
          <a:p>
            <a:endParaRPr lang="cs-CZ" b="1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07361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6A50B73-E0F5-1612-5C3A-787767F111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0000" y="1043118"/>
            <a:ext cx="14906760" cy="1892451"/>
          </a:xfrm>
        </p:spPr>
        <p:txBody>
          <a:bodyPr>
            <a:normAutofit/>
          </a:bodyPr>
          <a:lstStyle/>
          <a:p>
            <a:r>
              <a:rPr lang="cs-CZ" dirty="0"/>
              <a:t>Kam můžu vyjet a jak BIP najdu?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5069A0-D0F2-8C89-1F00-A5579B52B4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BIP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ADE97D-7B43-D68B-215F-2B0698589E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8227" y="3205164"/>
            <a:ext cx="17189857" cy="773524"/>
          </a:xfrm>
        </p:spPr>
        <p:txBody>
          <a:bodyPr/>
          <a:lstStyle/>
          <a:p>
            <a:pPr algn="ctr"/>
            <a:r>
              <a:rPr lang="cs-CZ" sz="3200" dirty="0"/>
              <a:t>Erasmus Inter-Institucionální smlouva požadována mezi ČZU a univerzitou organizující BIP</a:t>
            </a:r>
            <a:endParaRPr lang="en-GB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379747-1344-3AFA-2AAC-61E0434E4354}"/>
              </a:ext>
            </a:extLst>
          </p:cNvPr>
          <p:cNvSpPr txBox="1"/>
          <p:nvPr/>
        </p:nvSpPr>
        <p:spPr>
          <a:xfrm>
            <a:off x="6668328" y="5179911"/>
            <a:ext cx="130523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000" b="1" dirty="0">
              <a:solidFill>
                <a:srgbClr val="647B54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FE5D37-ED3D-6B0C-494C-2390DF909740}"/>
              </a:ext>
            </a:extLst>
          </p:cNvPr>
          <p:cNvSpPr txBox="1"/>
          <p:nvPr/>
        </p:nvSpPr>
        <p:spPr>
          <a:xfrm>
            <a:off x="12624816" y="5179911"/>
            <a:ext cx="114604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FF1222-1E79-C7A1-0CD2-68D2E8D21B2B}"/>
              </a:ext>
            </a:extLst>
          </p:cNvPr>
          <p:cNvSpPr/>
          <p:nvPr/>
        </p:nvSpPr>
        <p:spPr>
          <a:xfrm>
            <a:off x="695739" y="9478033"/>
            <a:ext cx="17135061" cy="7735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C47BE1-76DD-69C0-B93D-A69DD0109B54}"/>
              </a:ext>
            </a:extLst>
          </p:cNvPr>
          <p:cNvSpPr/>
          <p:nvPr/>
        </p:nvSpPr>
        <p:spPr>
          <a:xfrm>
            <a:off x="15206870" y="0"/>
            <a:ext cx="3081130" cy="10431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9362679-AFB0-7785-46B7-C88CF091D588}"/>
              </a:ext>
            </a:extLst>
          </p:cNvPr>
          <p:cNvSpPr txBox="1">
            <a:spLocks/>
          </p:cNvSpPr>
          <p:nvPr/>
        </p:nvSpPr>
        <p:spPr>
          <a:xfrm>
            <a:off x="11579784" y="5380704"/>
            <a:ext cx="6435262" cy="3302316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BIP databáze – erasmusbip.org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Přihlášení k odběru informací - centrální IRO</a:t>
            </a: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Webovky zahraničních univerzit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Zeptejte se na IRO vaší fakulty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2D69573-8E9A-3139-0A85-CA022A474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104" y="4248283"/>
            <a:ext cx="10999683" cy="496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746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FB15FA-B07B-AECB-AAA5-E86C58FE30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Jak se přihlásit?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3B6EB5-EE23-6C62-4C13-13FEB6099C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BIP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63772F-CAAD-A51C-7C3F-17B2A512E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35" y="3508443"/>
            <a:ext cx="17468130" cy="384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4974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DA6E0A-2C91-2579-9E6D-3D4B2A1E05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0000" y="969966"/>
            <a:ext cx="13334643" cy="1892451"/>
          </a:xfrm>
        </p:spPr>
        <p:txBody>
          <a:bodyPr/>
          <a:lstStyle/>
          <a:p>
            <a:r>
              <a:rPr lang="cs-CZ" dirty="0"/>
              <a:t>Výběrové řízení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3C7F01-B990-6711-81F6-1BB685FFFE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BIP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8D682C-3DEF-1BFC-F7A8-5729AB0E3966}"/>
              </a:ext>
            </a:extLst>
          </p:cNvPr>
          <p:cNvSpPr/>
          <p:nvPr/>
        </p:nvSpPr>
        <p:spPr>
          <a:xfrm>
            <a:off x="695739" y="9478033"/>
            <a:ext cx="17135061" cy="7735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E1256E-BAEE-E06F-38C4-1E4BE46A5D96}"/>
              </a:ext>
            </a:extLst>
          </p:cNvPr>
          <p:cNvSpPr/>
          <p:nvPr/>
        </p:nvSpPr>
        <p:spPr>
          <a:xfrm>
            <a:off x="15206870" y="0"/>
            <a:ext cx="3081130" cy="10431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A3AEB1B-9CF2-8DEC-0117-77B885A0C52A}"/>
              </a:ext>
            </a:extLst>
          </p:cNvPr>
          <p:cNvSpPr txBox="1">
            <a:spLocks/>
          </p:cNvSpPr>
          <p:nvPr/>
        </p:nvSpPr>
        <p:spPr>
          <a:xfrm>
            <a:off x="925719" y="3445621"/>
            <a:ext cx="16327959" cy="773524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Přihlaste se ideálně 2 měsíce před začátkem fyzické části </a:t>
            </a:r>
            <a:r>
              <a:rPr lang="cs-CZ" dirty="0" err="1"/>
              <a:t>BIPu</a:t>
            </a:r>
            <a:r>
              <a:rPr lang="cs-CZ" dirty="0"/>
              <a:t>, kdykoliv během roku</a:t>
            </a:r>
            <a:endParaRPr lang="en-GB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2315767-2D96-1926-7E3A-69FEEC209D4C}"/>
              </a:ext>
            </a:extLst>
          </p:cNvPr>
          <p:cNvSpPr txBox="1">
            <a:spLocks/>
          </p:cNvSpPr>
          <p:nvPr/>
        </p:nvSpPr>
        <p:spPr>
          <a:xfrm>
            <a:off x="1079500" y="4254787"/>
            <a:ext cx="14281150" cy="3949635"/>
          </a:xfrm>
          <a:prstGeom prst="rect">
            <a:avLst/>
          </a:prstGeom>
        </p:spPr>
        <p:txBody>
          <a:bodyPr/>
          <a:lstStyle>
            <a:lvl1pPr marL="457200" indent="-4572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28642D"/>
              </a:buClr>
              <a:buFont typeface="Wingdings" panose="05000000000000000000" pitchFamily="2" charset="2"/>
              <a:buChar char="§"/>
              <a:defRPr lang="cs-CZ" sz="3600" kern="1200" dirty="0" smtClean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1143000" indent="-4572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28642D"/>
              </a:buClr>
              <a:buFont typeface="+mj-lt"/>
              <a:buAutoNum type="arabicPeriod"/>
              <a:defRPr lang="cs-CZ" sz="3200" kern="1200" dirty="0" smtClean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2pPr>
            <a:lvl3pPr marL="1885950" indent="-51435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28642D"/>
              </a:buClr>
              <a:buFont typeface="+mj-lt"/>
              <a:buAutoNum type="alphaLcPeriod"/>
              <a:defRPr lang="cs-CZ" sz="2800" kern="1200" dirty="0" smtClean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lang="cs-CZ" sz="2400" kern="1200" dirty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27432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Požadované dokumenty</a:t>
            </a:r>
          </a:p>
          <a:p>
            <a:pPr lvl="1"/>
            <a:r>
              <a:rPr lang="cs-CZ" sz="3600" dirty="0"/>
              <a:t>Životopis v AJ s kontaktními údaji</a:t>
            </a:r>
          </a:p>
          <a:p>
            <a:pPr lvl="1"/>
            <a:r>
              <a:rPr lang="cs-CZ" sz="3600" dirty="0"/>
              <a:t>Motivační dopis v AJ obsahující: název přijímací organizace, země, předběžný termín a název </a:t>
            </a:r>
            <a:r>
              <a:rPr lang="cs-CZ" sz="3600" dirty="0" err="1"/>
              <a:t>BIPu</a:t>
            </a:r>
            <a:r>
              <a:rPr lang="cs-CZ" sz="3600" dirty="0"/>
              <a:t>, motivace</a:t>
            </a:r>
            <a:endParaRPr lang="cs-CZ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cs-CZ" sz="3600" dirty="0"/>
              <a:t>Jazykový certifikát (nepovinný)</a:t>
            </a:r>
          </a:p>
          <a:p>
            <a:pPr lvl="1"/>
            <a:endParaRPr lang="cs-CZ" sz="3600" dirty="0"/>
          </a:p>
          <a:p>
            <a:pPr lvl="1"/>
            <a:endParaRPr lang="cs-CZ" sz="36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41132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2966EB-859A-81F5-72F2-4B8F664F98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0125" y="2645597"/>
            <a:ext cx="16287750" cy="4995805"/>
          </a:xfrm>
        </p:spPr>
        <p:txBody>
          <a:bodyPr>
            <a:normAutofit/>
          </a:bodyPr>
          <a:lstStyle/>
          <a:p>
            <a:r>
              <a:rPr lang="cs-CZ" sz="8000" b="1" dirty="0"/>
              <a:t>Všechny informace o Erasmu+ </a:t>
            </a:r>
            <a:r>
              <a:rPr lang="cs-CZ" dirty="0"/>
              <a:t>naleznete na </a:t>
            </a:r>
            <a:r>
              <a:rPr lang="cs-CZ" dirty="0">
                <a:solidFill>
                  <a:srgbClr val="FFFFFF"/>
                </a:solidFill>
              </a:rPr>
              <a:t>a </a:t>
            </a:r>
            <a:r>
              <a:rPr lang="cs-CZ" sz="8000" b="1">
                <a:solidFill>
                  <a:srgbClr val="FFFF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univerzitním webu</a:t>
            </a:r>
            <a:endParaRPr lang="en-GB" sz="8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9617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BBE4D3AD-0C54-4D12-90FA-C8E05DCB13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0079" y="1024202"/>
            <a:ext cx="15479907" cy="1892453"/>
          </a:xfrm>
        </p:spPr>
        <p:txBody>
          <a:bodyPr/>
          <a:lstStyle/>
          <a:p>
            <a:r>
              <a:rPr lang="cs-CZ" sz="6000" dirty="0"/>
              <a:t>International Relations Office (IRO) rektorátu</a:t>
            </a:r>
            <a:endParaRPr lang="en-US" sz="6000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E8A5E5D-2F31-4C81-A719-B65B7B9225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C18290C2-CD9D-450E-B806-E97DD86893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0188020"/>
              </p:ext>
            </p:extLst>
          </p:nvPr>
        </p:nvGraphicFramePr>
        <p:xfrm>
          <a:off x="103177" y="7859400"/>
          <a:ext cx="12083774" cy="1484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42505FEC-3029-42CD-B284-4A7EF4E37B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870604"/>
              </p:ext>
            </p:extLst>
          </p:nvPr>
        </p:nvGraphicFramePr>
        <p:xfrm>
          <a:off x="103177" y="4043139"/>
          <a:ext cx="12083774" cy="1484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5" name="Obdélník 14">
            <a:extLst>
              <a:ext uri="{FF2B5EF4-FFF2-40B4-BE49-F238E27FC236}">
                <a16:creationId xmlns:a16="http://schemas.microsoft.com/office/drawing/2014/main" id="{FDE2093B-4BF8-4A8F-B4D3-8A32E875B719}"/>
              </a:ext>
            </a:extLst>
          </p:cNvPr>
          <p:cNvSpPr/>
          <p:nvPr/>
        </p:nvSpPr>
        <p:spPr>
          <a:xfrm>
            <a:off x="10922697" y="7859400"/>
            <a:ext cx="6589846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cs-CZ" sz="4200" b="1" dirty="0"/>
              <a:t>Bc. Ondřej Votinský</a:t>
            </a:r>
          </a:p>
          <a:p>
            <a:pPr algn="ctr"/>
            <a:r>
              <a:rPr lang="cs-CZ" sz="4200" b="1" dirty="0"/>
              <a:t>votinsky@rektorat.czu.cz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CDF2F071-0A66-4E5A-B557-6C26FCABFECC}"/>
              </a:ext>
            </a:extLst>
          </p:cNvPr>
          <p:cNvSpPr/>
          <p:nvPr/>
        </p:nvSpPr>
        <p:spPr>
          <a:xfrm>
            <a:off x="10909016" y="4096170"/>
            <a:ext cx="6589846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cs-CZ" sz="4200" b="1" dirty="0"/>
              <a:t>Ing. Radka Kalousová</a:t>
            </a:r>
          </a:p>
          <a:p>
            <a:pPr lvl="0" algn="ctr"/>
            <a:r>
              <a:rPr lang="cs-CZ" sz="4200" b="1" dirty="0"/>
              <a:t>kalousovar@rektorat.czu.cz</a:t>
            </a:r>
            <a:endParaRPr lang="en-US" sz="4200" b="1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0270755E-3F8E-4534-A763-CBA3D7853B97}"/>
              </a:ext>
            </a:extLst>
          </p:cNvPr>
          <p:cNvSpPr/>
          <p:nvPr/>
        </p:nvSpPr>
        <p:spPr>
          <a:xfrm>
            <a:off x="10936379" y="6045654"/>
            <a:ext cx="6576164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6"/>
            <a:r>
              <a:rPr lang="cs-CZ" sz="4000" b="1" dirty="0" err="1">
                <a:solidFill>
                  <a:prstClr val="white"/>
                </a:solidFill>
                <a:latin typeface="Calibri" panose="020F0502020204030204"/>
              </a:rPr>
              <a:t>Alketa</a:t>
            </a:r>
            <a:r>
              <a:rPr lang="cs-CZ" sz="40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cs-CZ" sz="4000" b="1" dirty="0" err="1">
                <a:solidFill>
                  <a:prstClr val="white"/>
                </a:solidFill>
                <a:latin typeface="Calibri" panose="020F0502020204030204"/>
              </a:rPr>
              <a:t>Daka</a:t>
            </a:r>
            <a:endParaRPr lang="cs-CZ" sz="4000" b="1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914446"/>
            <a:r>
              <a:rPr lang="cs-CZ" sz="4000" b="1" dirty="0">
                <a:solidFill>
                  <a:prstClr val="white"/>
                </a:solidFill>
                <a:latin typeface="Calibri" panose="020F0502020204030204"/>
              </a:rPr>
              <a:t>daka@rektorat.czu.cz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87A56EF2-9347-4F18-8B50-A449ACAC28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7088601"/>
              </p:ext>
            </p:extLst>
          </p:nvPr>
        </p:nvGraphicFramePr>
        <p:xfrm>
          <a:off x="240658" y="5868310"/>
          <a:ext cx="11946294" cy="1678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39556333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32969-E522-6679-E0F5-647732FBE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DB8CBE9E-FA00-7BA6-64FB-8C1791B78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34" y="616224"/>
            <a:ext cx="18035340" cy="864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50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E077E6-8D4D-FAFE-28F5-2D434B5E07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67015" y="2807589"/>
            <a:ext cx="14753969" cy="4671821"/>
          </a:xfrm>
        </p:spPr>
        <p:txBody>
          <a:bodyPr>
            <a:normAutofit/>
          </a:bodyPr>
          <a:lstStyle/>
          <a:p>
            <a:r>
              <a:rPr lang="cs-CZ" sz="6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Každý, kdo vyjel do zahraničí v rámci programu Erasmus mluví o životu měnící zkušenosti. A studenti magisterského studia si často říkají, že měli vyjet dříve.</a:t>
            </a:r>
          </a:p>
        </p:txBody>
      </p:sp>
    </p:spTree>
    <p:extLst>
      <p:ext uri="{BB962C8B-B14F-4D97-AF65-F5344CB8AC3E}">
        <p14:creationId xmlns:p14="http://schemas.microsoft.com/office/powerpoint/2010/main" val="29070252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9E1091-D7A5-78A1-0D8E-BE0C3EB59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ČZUgoAbroad instagram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4BA5EB-F0BE-E5A7-CCCC-858CA85DEE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02FCF9E-62DE-98E8-2DD3-0255C9F1D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050" y="2904747"/>
            <a:ext cx="6054811" cy="643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4F06E5-235E-46A5-1FB9-478CE5B6DE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27"/>
          <a:stretch/>
        </p:blipFill>
        <p:spPr>
          <a:xfrm>
            <a:off x="10583566" y="3323017"/>
            <a:ext cx="5432336" cy="56014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A07154-6DFD-B1A2-28DF-1F624156D9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32"/>
          <a:stretch/>
        </p:blipFill>
        <p:spPr>
          <a:xfrm rot="16200000">
            <a:off x="8333701" y="4217137"/>
            <a:ext cx="2831564" cy="1210966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8B708E2-47D7-E657-2FF5-E01954854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502" y="3406837"/>
            <a:ext cx="1028003" cy="102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2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232B1B-8AB2-8616-FCA6-5982518267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Proč vyjet na Erasmus+?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8D01A-DE0D-1D63-B963-461B815BBE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23CABFC4-1056-5356-7FBD-269A2D6E20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27"/>
          <a:stretch/>
        </p:blipFill>
        <p:spPr>
          <a:xfrm>
            <a:off x="284439" y="2935569"/>
            <a:ext cx="2209753" cy="5980318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0C0330A-E089-FF17-1CE3-471BDEAD2F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94192" y="3646515"/>
            <a:ext cx="6137744" cy="773524"/>
          </a:xfrm>
        </p:spPr>
        <p:txBody>
          <a:bodyPr/>
          <a:lstStyle/>
          <a:p>
            <a:r>
              <a:rPr lang="cs-CZ" dirty="0"/>
              <a:t>Nezávislost</a:t>
            </a:r>
            <a:endParaRPr lang="en-GB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73E9086-66C2-0BFA-B9C8-120B86A1CE65}"/>
              </a:ext>
            </a:extLst>
          </p:cNvPr>
          <p:cNvSpPr txBox="1">
            <a:spLocks/>
          </p:cNvSpPr>
          <p:nvPr/>
        </p:nvSpPr>
        <p:spPr>
          <a:xfrm>
            <a:off x="2494192" y="5170931"/>
            <a:ext cx="6137744" cy="773524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Zlepšení angličtiny</a:t>
            </a:r>
            <a:endParaRPr lang="en-GB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B0AC7BCD-B395-0FBA-60E3-27EC95B9BE57}"/>
              </a:ext>
            </a:extLst>
          </p:cNvPr>
          <p:cNvSpPr txBox="1">
            <a:spLocks/>
          </p:cNvSpPr>
          <p:nvPr/>
        </p:nvSpPr>
        <p:spPr>
          <a:xfrm>
            <a:off x="2494192" y="6611654"/>
            <a:ext cx="6137744" cy="773524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Přátelé z celého světa</a:t>
            </a:r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04DC32E-2A1D-75D4-8DC0-8C82247A7001}"/>
              </a:ext>
            </a:extLst>
          </p:cNvPr>
          <p:cNvSpPr txBox="1">
            <a:spLocks/>
          </p:cNvSpPr>
          <p:nvPr/>
        </p:nvSpPr>
        <p:spPr>
          <a:xfrm>
            <a:off x="2494192" y="7903103"/>
            <a:ext cx="6137744" cy="773524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Životopis</a:t>
            </a:r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7769FDA-D4A5-D4E8-065D-0930CF1BCCA5}"/>
              </a:ext>
            </a:extLst>
          </p:cNvPr>
          <p:cNvSpPr txBox="1">
            <a:spLocks/>
          </p:cNvSpPr>
          <p:nvPr/>
        </p:nvSpPr>
        <p:spPr>
          <a:xfrm>
            <a:off x="11494006" y="3922653"/>
            <a:ext cx="6137744" cy="773524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Cestování</a:t>
            </a:r>
            <a:endParaRPr lang="en-GB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6739270-2B79-0D1A-06DA-3B32A9F52B2E}"/>
              </a:ext>
            </a:extLst>
          </p:cNvPr>
          <p:cNvSpPr txBox="1">
            <a:spLocks/>
          </p:cNvSpPr>
          <p:nvPr/>
        </p:nvSpPr>
        <p:spPr>
          <a:xfrm>
            <a:off x="11494006" y="5591095"/>
            <a:ext cx="6137744" cy="773524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Rozšíření obzorů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B38FC1AB-8678-22C1-D288-676074185A68}"/>
              </a:ext>
            </a:extLst>
          </p:cNvPr>
          <p:cNvSpPr txBox="1">
            <a:spLocks/>
          </p:cNvSpPr>
          <p:nvPr/>
        </p:nvSpPr>
        <p:spPr>
          <a:xfrm>
            <a:off x="11494006" y="7259537"/>
            <a:ext cx="6137744" cy="773524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Vzpomínky na celý život</a:t>
            </a:r>
            <a:endParaRPr lang="en-GB" dirty="0"/>
          </a:p>
        </p:txBody>
      </p:sp>
      <p:pic>
        <p:nvPicPr>
          <p:cNvPr id="14" name="Picture 1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FC75102-D134-DF59-5155-66C5DA3BF0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794" t="52073" r="1" b="37789"/>
          <a:stretch/>
        </p:blipFill>
        <p:spPr>
          <a:xfrm>
            <a:off x="8193024" y="3510675"/>
            <a:ext cx="3300982" cy="1451954"/>
          </a:xfrm>
          <a:prstGeom prst="rect">
            <a:avLst/>
          </a:prstGeom>
        </p:spPr>
      </p:pic>
      <p:pic>
        <p:nvPicPr>
          <p:cNvPr id="15" name="Picture 14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CA185346-C73D-C1F8-3D88-286FE33D43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794" t="74893" r="1" b="1"/>
          <a:stretch/>
        </p:blipFill>
        <p:spPr>
          <a:xfrm>
            <a:off x="8046720" y="4962629"/>
            <a:ext cx="3447286" cy="37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124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0480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5D71EE-11A6-0AC4-877B-6C39252899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Mezinárodní aktivity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2535B-AB4E-1225-9A19-EC86A84178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4BA70B-7C59-EA2E-CB56-2355F308E9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/>
              <a:t>Dlouhodobé výjezdy</a:t>
            </a:r>
            <a:endParaRPr lang="en-GB" dirty="0"/>
          </a:p>
          <a:p>
            <a:endParaRPr lang="en-GB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380A064-163F-03EA-46E2-C894BA391FD3}"/>
              </a:ext>
            </a:extLst>
          </p:cNvPr>
          <p:cNvSpPr txBox="1">
            <a:spLocks/>
          </p:cNvSpPr>
          <p:nvPr/>
        </p:nvSpPr>
        <p:spPr>
          <a:xfrm>
            <a:off x="1079500" y="7696197"/>
            <a:ext cx="14281150" cy="773524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Letní školy</a:t>
            </a:r>
            <a:endParaRPr lang="en-GB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EA7C21A-D61E-0DB3-A466-6A7D5938B486}"/>
              </a:ext>
            </a:extLst>
          </p:cNvPr>
          <p:cNvSpPr txBox="1">
            <a:spLocks/>
          </p:cNvSpPr>
          <p:nvPr/>
        </p:nvSpPr>
        <p:spPr>
          <a:xfrm>
            <a:off x="1079500" y="8303364"/>
            <a:ext cx="14281150" cy="773525"/>
          </a:xfrm>
          <a:prstGeom prst="rect">
            <a:avLst/>
          </a:prstGeom>
        </p:spPr>
        <p:txBody>
          <a:bodyPr/>
          <a:lstStyle>
            <a:lvl1pPr marL="457200" indent="-4572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28642D"/>
              </a:buClr>
              <a:buFont typeface="Wingdings" panose="05000000000000000000" pitchFamily="2" charset="2"/>
              <a:buChar char="§"/>
              <a:defRPr lang="cs-CZ" sz="3600" kern="1200" dirty="0" smtClean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1143000" indent="-4572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28642D"/>
              </a:buClr>
              <a:buFont typeface="+mj-lt"/>
              <a:buAutoNum type="arabicPeriod"/>
              <a:defRPr lang="cs-CZ" sz="3200" kern="1200" dirty="0" smtClean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2pPr>
            <a:lvl3pPr marL="1885950" indent="-51435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28642D"/>
              </a:buClr>
              <a:buFont typeface="+mj-lt"/>
              <a:buAutoNum type="alphaLcPeriod"/>
              <a:defRPr lang="cs-CZ" sz="2800" kern="1200" dirty="0" smtClean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lang="cs-CZ" sz="2400" kern="1200" dirty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27432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Fakultní, univerzitní</a:t>
            </a:r>
            <a:endParaRPr lang="en-GB" dirty="0"/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A9C87189-A2BA-944B-6425-CD131A344FE8}"/>
              </a:ext>
            </a:extLst>
          </p:cNvPr>
          <p:cNvSpPr/>
          <p:nvPr/>
        </p:nvSpPr>
        <p:spPr>
          <a:xfrm>
            <a:off x="11962356" y="2935569"/>
            <a:ext cx="6325644" cy="6534108"/>
          </a:xfrm>
          <a:prstGeom prst="teardrop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D5AE3BF-F431-EA7F-502C-F940F9DF020C}"/>
              </a:ext>
            </a:extLst>
          </p:cNvPr>
          <p:cNvSpPr txBox="1">
            <a:spLocks/>
          </p:cNvSpPr>
          <p:nvPr/>
        </p:nvSpPr>
        <p:spPr>
          <a:xfrm>
            <a:off x="1079500" y="3954958"/>
            <a:ext cx="14281150" cy="1520597"/>
          </a:xfrm>
          <a:prstGeom prst="rect">
            <a:avLst/>
          </a:prstGeom>
        </p:spPr>
        <p:txBody>
          <a:bodyPr/>
          <a:lstStyle>
            <a:lvl1pPr marL="457200" indent="-4572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28642D"/>
              </a:buClr>
              <a:buFont typeface="Wingdings" panose="05000000000000000000" pitchFamily="2" charset="2"/>
              <a:buChar char="§"/>
              <a:defRPr lang="cs-CZ" sz="3600" kern="1200" dirty="0" smtClean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1143000" indent="-4572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28642D"/>
              </a:buClr>
              <a:buFont typeface="+mj-lt"/>
              <a:buAutoNum type="arabicPeriod"/>
              <a:defRPr lang="cs-CZ" sz="3200" kern="1200" dirty="0" smtClean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2pPr>
            <a:lvl3pPr marL="1885950" indent="-51435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28642D"/>
              </a:buClr>
              <a:buFont typeface="+mj-lt"/>
              <a:buAutoNum type="alphaLcPeriod"/>
              <a:defRPr lang="cs-CZ" sz="2800" kern="1200" dirty="0" smtClean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lang="cs-CZ" sz="2400" kern="1200" dirty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27432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Studijní pobyty na univerzitách v zahraničí</a:t>
            </a:r>
          </a:p>
          <a:p>
            <a:r>
              <a:rPr lang="cs-CZ" dirty="0"/>
              <a:t>Praktické stáže v zahraničí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5113820-0A0B-5ECA-59CF-575BB8DC3D90}"/>
              </a:ext>
            </a:extLst>
          </p:cNvPr>
          <p:cNvSpPr txBox="1">
            <a:spLocks/>
          </p:cNvSpPr>
          <p:nvPr/>
        </p:nvSpPr>
        <p:spPr>
          <a:xfrm>
            <a:off x="1079500" y="5803746"/>
            <a:ext cx="14281150" cy="773524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Krátkodobé výjezdy</a:t>
            </a:r>
            <a:endParaRPr lang="en-GB" dirty="0"/>
          </a:p>
          <a:p>
            <a:endParaRPr lang="en-GB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2156088-BFE6-0743-58F2-A7A708CF5EF4}"/>
              </a:ext>
            </a:extLst>
          </p:cNvPr>
          <p:cNvSpPr txBox="1">
            <a:spLocks/>
          </p:cNvSpPr>
          <p:nvPr/>
        </p:nvSpPr>
        <p:spPr>
          <a:xfrm>
            <a:off x="1079500" y="6461260"/>
            <a:ext cx="14281150" cy="773525"/>
          </a:xfrm>
          <a:prstGeom prst="rect">
            <a:avLst/>
          </a:prstGeom>
        </p:spPr>
        <p:txBody>
          <a:bodyPr/>
          <a:lstStyle>
            <a:lvl1pPr marL="457200" indent="-4572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28642D"/>
              </a:buClr>
              <a:buFont typeface="Wingdings" panose="05000000000000000000" pitchFamily="2" charset="2"/>
              <a:buChar char="§"/>
              <a:defRPr lang="cs-CZ" sz="3600" kern="1200" dirty="0" smtClean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1143000" indent="-4572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28642D"/>
              </a:buClr>
              <a:buFont typeface="+mj-lt"/>
              <a:buAutoNum type="arabicPeriod"/>
              <a:defRPr lang="cs-CZ" sz="3200" kern="1200" dirty="0" smtClean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2pPr>
            <a:lvl3pPr marL="1885950" indent="-51435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28642D"/>
              </a:buClr>
              <a:buFont typeface="+mj-lt"/>
              <a:buAutoNum type="alphaLcPeriod"/>
              <a:defRPr lang="cs-CZ" sz="2800" kern="1200" dirty="0" smtClean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lang="cs-CZ" sz="2400" kern="1200" dirty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27432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Kombinované intenzivní programy (BIP)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7931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C9E66B9E-B983-0CDD-8DFA-5AC34FF064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Co je Erasmus+?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F99DCFE-34C3-81BF-37E6-A7DD7FBCC3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DCCC760-56D9-C7D5-3E07-C35440AFED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4365" y="4596011"/>
            <a:ext cx="14281150" cy="773524"/>
          </a:xfrm>
        </p:spPr>
        <p:txBody>
          <a:bodyPr/>
          <a:lstStyle/>
          <a:p>
            <a:pPr algn="ctr"/>
            <a:r>
              <a:rPr lang="cs-CZ" sz="4000" dirty="0"/>
              <a:t>Výměnný pobyt nejen pro studenty Evropské unie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820381-75CF-8744-804E-7E15E9309871}"/>
              </a:ext>
            </a:extLst>
          </p:cNvPr>
          <p:cNvSpPr txBox="1"/>
          <p:nvPr/>
        </p:nvSpPr>
        <p:spPr>
          <a:xfrm>
            <a:off x="3840223" y="7302463"/>
            <a:ext cx="272677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400" b="1" dirty="0"/>
              <a:t>Studijní pobyt</a:t>
            </a:r>
            <a:endParaRPr lang="en-GB" sz="3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48F582-065F-45BB-2E0F-9F946022026C}"/>
              </a:ext>
            </a:extLst>
          </p:cNvPr>
          <p:cNvSpPr txBox="1"/>
          <p:nvPr/>
        </p:nvSpPr>
        <p:spPr>
          <a:xfrm>
            <a:off x="7372232" y="7302462"/>
            <a:ext cx="264803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400" b="1" dirty="0"/>
              <a:t>Praktická stáž</a:t>
            </a:r>
            <a:endParaRPr lang="en-GB" sz="3400" b="1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206C734-AF8B-CC9B-5FC5-33DAA79B5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381" y="3049108"/>
            <a:ext cx="4629388" cy="1320868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170D3EF-1F72-BFBA-0D80-09FBD4166D35}"/>
              </a:ext>
            </a:extLst>
          </p:cNvPr>
          <p:cNvCxnSpPr>
            <a:cxnSpLocks/>
          </p:cNvCxnSpPr>
          <p:nvPr/>
        </p:nvCxnSpPr>
        <p:spPr>
          <a:xfrm flipH="1">
            <a:off x="5077816" y="5530262"/>
            <a:ext cx="1118632" cy="170873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38AF204-975D-1F29-C413-F2261C8063CD}"/>
              </a:ext>
            </a:extLst>
          </p:cNvPr>
          <p:cNvCxnSpPr>
            <a:cxnSpLocks/>
          </p:cNvCxnSpPr>
          <p:nvPr/>
        </p:nvCxnSpPr>
        <p:spPr>
          <a:xfrm>
            <a:off x="8773353" y="5530262"/>
            <a:ext cx="0" cy="170873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Picture 6">
            <a:extLst>
              <a:ext uri="{FF2B5EF4-FFF2-40B4-BE49-F238E27FC236}">
                <a16:creationId xmlns:a16="http://schemas.microsoft.com/office/drawing/2014/main" id="{119C3F8C-0223-529B-B5B1-0D77E511E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781" y="3201508"/>
            <a:ext cx="4629388" cy="1320868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9504693-0493-C7C1-0943-C891A6FB721A}"/>
              </a:ext>
            </a:extLst>
          </p:cNvPr>
          <p:cNvCxnSpPr/>
          <p:nvPr/>
        </p:nvCxnSpPr>
        <p:spPr>
          <a:xfrm>
            <a:off x="11079481" y="5593725"/>
            <a:ext cx="1892596" cy="170873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29DF21E-6964-6F07-37C5-40FB770CF450}"/>
              </a:ext>
            </a:extLst>
          </p:cNvPr>
          <p:cNvSpPr txBox="1"/>
          <p:nvPr/>
        </p:nvSpPr>
        <p:spPr>
          <a:xfrm>
            <a:off x="10915769" y="7240785"/>
            <a:ext cx="4825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Kombinované intenzivní programy (BIP)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3735669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23691B-FEAB-3504-27EB-8D0A10D776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Kdo může vyjet?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3A9B8-3F53-CD72-72BD-337BF0B79B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2B4A3C9-617B-D57B-0643-B5FE38979B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-550398" y="3079726"/>
            <a:ext cx="7346043" cy="773524"/>
          </a:xfrm>
        </p:spPr>
        <p:txBody>
          <a:bodyPr numCol="1"/>
          <a:lstStyle/>
          <a:p>
            <a:pPr algn="ctr"/>
            <a:r>
              <a:rPr lang="cs-CZ" sz="4000" dirty="0"/>
              <a:t>Studijní pobyt</a:t>
            </a:r>
            <a:endParaRPr lang="en-GB" sz="4000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6C88E3F-B9DD-6ECE-8526-2BBD32A54ED4}"/>
              </a:ext>
            </a:extLst>
          </p:cNvPr>
          <p:cNvSpPr txBox="1">
            <a:spLocks/>
          </p:cNvSpPr>
          <p:nvPr/>
        </p:nvSpPr>
        <p:spPr>
          <a:xfrm>
            <a:off x="5187926" y="3050645"/>
            <a:ext cx="7346043" cy="773524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4000" dirty="0"/>
              <a:t>Stáž</a:t>
            </a:r>
            <a:endParaRPr lang="en-GB" sz="4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8F282F-E776-8683-5C5A-2E740B8965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31" t="18753" r="67755" b="3192"/>
          <a:stretch/>
        </p:blipFill>
        <p:spPr>
          <a:xfrm>
            <a:off x="1080000" y="3850525"/>
            <a:ext cx="4085248" cy="3389519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9517677-F5C7-0BBE-67D7-C49F9EBADD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2" t="12020" r="6954"/>
          <a:stretch/>
        </p:blipFill>
        <p:spPr>
          <a:xfrm>
            <a:off x="5935435" y="3795088"/>
            <a:ext cx="6417129" cy="3500392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3CAA1F5-2B2B-A40E-BBC5-974FF22BB368}"/>
              </a:ext>
            </a:extLst>
          </p:cNvPr>
          <p:cNvSpPr txBox="1">
            <a:spLocks/>
          </p:cNvSpPr>
          <p:nvPr/>
        </p:nvSpPr>
        <p:spPr>
          <a:xfrm>
            <a:off x="212943" y="7336785"/>
            <a:ext cx="5462644" cy="1494065"/>
          </a:xfrm>
          <a:prstGeom prst="rect">
            <a:avLst/>
          </a:prstGeom>
        </p:spPr>
        <p:txBody>
          <a:bodyPr numCol="1"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cs-CZ" sz="3400" dirty="0"/>
              <a:t>pro studenty </a:t>
            </a:r>
            <a:r>
              <a:rPr lang="cs-CZ" sz="3400" b="0" dirty="0"/>
              <a:t>od 2.ročníku bakalářského studia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cs-CZ" sz="3400" b="0" dirty="0"/>
              <a:t>Ne – </a:t>
            </a:r>
            <a:r>
              <a:rPr lang="cs-CZ" sz="3400" dirty="0"/>
              <a:t>přerušené</a:t>
            </a:r>
            <a:r>
              <a:rPr lang="cs-CZ" sz="3400" b="0" dirty="0"/>
              <a:t> studium</a:t>
            </a:r>
            <a:endParaRPr lang="cs-CZ" sz="3400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025CE50-6873-0FC4-DD97-A126048EE487}"/>
              </a:ext>
            </a:extLst>
          </p:cNvPr>
          <p:cNvSpPr txBox="1">
            <a:spLocks/>
          </p:cNvSpPr>
          <p:nvPr/>
        </p:nvSpPr>
        <p:spPr>
          <a:xfrm>
            <a:off x="5729953" y="7336785"/>
            <a:ext cx="7187317" cy="2283203"/>
          </a:xfrm>
          <a:prstGeom prst="rect">
            <a:avLst/>
          </a:prstGeom>
        </p:spPr>
        <p:txBody>
          <a:bodyPr numCol="1"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cs-CZ" sz="3400" dirty="0"/>
              <a:t>pro všechny studenty a absolventy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cs-CZ" sz="3400" dirty="0"/>
              <a:t>Absolvent</a:t>
            </a:r>
            <a:r>
              <a:rPr lang="cs-CZ" sz="3400" b="0" dirty="0"/>
              <a:t> – návrat </a:t>
            </a:r>
            <a:r>
              <a:rPr lang="cs-CZ" sz="3400" dirty="0"/>
              <a:t>do 1 roku </a:t>
            </a:r>
            <a:r>
              <a:rPr lang="cs-CZ" sz="3400" b="0" dirty="0"/>
              <a:t>od ukončení studia</a:t>
            </a:r>
            <a:endParaRPr lang="en-GB" sz="3400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9229ED-E887-19B3-4729-54DD74AC37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9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7131" t="18753" r="67755" b="3192"/>
          <a:stretch/>
        </p:blipFill>
        <p:spPr>
          <a:xfrm>
            <a:off x="13100072" y="3620504"/>
            <a:ext cx="4085248" cy="3865472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F35A51A-9D41-7594-4E6E-098042FEDD56}"/>
              </a:ext>
            </a:extLst>
          </p:cNvPr>
          <p:cNvSpPr txBox="1">
            <a:spLocks/>
          </p:cNvSpPr>
          <p:nvPr/>
        </p:nvSpPr>
        <p:spPr>
          <a:xfrm>
            <a:off x="12778072" y="7397527"/>
            <a:ext cx="4774607" cy="2283203"/>
          </a:xfrm>
          <a:prstGeom prst="rect">
            <a:avLst/>
          </a:prstGeom>
        </p:spPr>
        <p:txBody>
          <a:bodyPr numCol="1"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cs-CZ" sz="3400" dirty="0"/>
              <a:t>pro všechny studenty</a:t>
            </a:r>
            <a:endParaRPr lang="en-GB" sz="3400" b="0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920744F-9BDD-E9B5-9925-039D6ACBBB51}"/>
              </a:ext>
            </a:extLst>
          </p:cNvPr>
          <p:cNvSpPr txBox="1">
            <a:spLocks/>
          </p:cNvSpPr>
          <p:nvPr/>
        </p:nvSpPr>
        <p:spPr>
          <a:xfrm>
            <a:off x="11492357" y="3079726"/>
            <a:ext cx="7346043" cy="773524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4000" dirty="0"/>
              <a:t>BIP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241364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mountain, sky, outdoor, nature&#10;&#10;Description automatically generated">
            <a:extLst>
              <a:ext uri="{FF2B5EF4-FFF2-40B4-BE49-F238E27FC236}">
                <a16:creationId xmlns:a16="http://schemas.microsoft.com/office/drawing/2014/main" id="{78943118-359C-6406-5024-95C79D018F3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4" r="12734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11855-4524-CFAD-B992-B3C8A52D7D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Na jak dlouho?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FD9CDD-4741-76F0-7B71-15505BD30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B77B4FE-9597-48A0-FAE7-B1BBA82B98AB}"/>
              </a:ext>
            </a:extLst>
          </p:cNvPr>
          <p:cNvSpPr txBox="1">
            <a:spLocks/>
          </p:cNvSpPr>
          <p:nvPr/>
        </p:nvSpPr>
        <p:spPr>
          <a:xfrm>
            <a:off x="1022178" y="3589734"/>
            <a:ext cx="12307888" cy="5000494"/>
          </a:xfrm>
          <a:prstGeom prst="rect">
            <a:avLst/>
          </a:prstGeom>
        </p:spPr>
        <p:txBody>
          <a:bodyPr/>
          <a:lstStyle>
            <a:lvl1pPr marL="457200" indent="-4572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28642D"/>
              </a:buClr>
              <a:buFont typeface="Wingdings" panose="05000000000000000000" pitchFamily="2" charset="2"/>
              <a:buChar char="§"/>
              <a:defRPr lang="cs-CZ" sz="3600" kern="1200" dirty="0" smtClean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1143000" indent="-4572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28642D"/>
              </a:buClr>
              <a:buFont typeface="+mj-lt"/>
              <a:buAutoNum type="arabicPeriod"/>
              <a:defRPr lang="cs-CZ" sz="3200" kern="1200" dirty="0" smtClean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2pPr>
            <a:lvl3pPr marL="1885950" indent="-51435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28642D"/>
              </a:buClr>
              <a:buFont typeface="+mj-lt"/>
              <a:buAutoNum type="alphaLcPeriod"/>
              <a:defRPr lang="cs-CZ" sz="2800" kern="1200" dirty="0" smtClean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lang="cs-CZ" sz="2400" kern="1200" dirty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4pPr>
            <a:lvl5pPr marL="27432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cs-CZ" dirty="0"/>
              <a:t>Až </a:t>
            </a:r>
            <a:r>
              <a:rPr lang="cs-CZ" sz="7200" b="1" dirty="0"/>
              <a:t>12 měsíců </a:t>
            </a:r>
            <a:r>
              <a:rPr lang="cs-CZ" dirty="0"/>
              <a:t>s financováním na každém stupni studia (bakalářské, magisterské, doktorské)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Možnost vyjet do zahraničí </a:t>
            </a:r>
            <a:r>
              <a:rPr lang="cs-CZ" sz="7200" b="1" dirty="0"/>
              <a:t>opakovaně</a:t>
            </a:r>
            <a:endParaRPr lang="cs-CZ" sz="3200" dirty="0"/>
          </a:p>
          <a:p>
            <a:pPr marL="0" indent="0">
              <a:buFont typeface="Wingdings" panose="05000000000000000000" pitchFamily="2" charset="2"/>
              <a:buNone/>
            </a:pPr>
            <a:endParaRPr lang="cs-CZ" sz="3200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cs-CZ" sz="4800" b="1" dirty="0"/>
              <a:t>Kombinace studijní pobyt + stáž + BIP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cs-CZ" sz="7200" b="1" dirty="0"/>
          </a:p>
        </p:txBody>
      </p:sp>
    </p:spTree>
    <p:extLst>
      <p:ext uri="{BB962C8B-B14F-4D97-AF65-F5344CB8AC3E}">
        <p14:creationId xmlns:p14="http://schemas.microsoft.com/office/powerpoint/2010/main" val="685656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ke surrounded by mountains&#10;&#10;Description automatically generated with low confidence">
            <a:extLst>
              <a:ext uri="{FF2B5EF4-FFF2-40B4-BE49-F238E27FC236}">
                <a16:creationId xmlns:a16="http://schemas.microsoft.com/office/drawing/2014/main" id="{1458F5A4-19F7-3562-7338-A741991CD0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34478" b="16935"/>
          <a:stretch/>
        </p:blipFill>
        <p:spPr>
          <a:xfrm>
            <a:off x="948903" y="1002251"/>
            <a:ext cx="16390193" cy="828249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E97DC8-D69A-F3CD-C595-FB9E5115EB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Studijní pobyt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23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790B8FA0-D39B-80F6-58B2-45BEAE2CD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21" y="420129"/>
            <a:ext cx="2022429" cy="8293027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4FB55E31-7A54-6B12-E2F2-41B7F68D96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10929" y="1100591"/>
            <a:ext cx="14281150" cy="773524"/>
          </a:xfrm>
        </p:spPr>
        <p:txBody>
          <a:bodyPr/>
          <a:lstStyle/>
          <a:p>
            <a:r>
              <a:rPr lang="cs-CZ" sz="4000" dirty="0"/>
              <a:t>přes 100 </a:t>
            </a:r>
            <a:r>
              <a:rPr lang="cs-CZ" sz="4000" b="0" dirty="0"/>
              <a:t>partnerských univerzit</a:t>
            </a:r>
            <a:endParaRPr lang="en-GB" sz="4000" b="0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91322042-6FAA-E13C-EB69-35CAA2921EA8}"/>
              </a:ext>
            </a:extLst>
          </p:cNvPr>
          <p:cNvSpPr txBox="1">
            <a:spLocks/>
          </p:cNvSpPr>
          <p:nvPr/>
        </p:nvSpPr>
        <p:spPr>
          <a:xfrm>
            <a:off x="3610929" y="3228748"/>
            <a:ext cx="14281150" cy="773524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4000" dirty="0"/>
              <a:t>32 </a:t>
            </a:r>
            <a:r>
              <a:rPr lang="cs-CZ" sz="4000" b="0" dirty="0"/>
              <a:t>evropských států</a:t>
            </a:r>
            <a:endParaRPr lang="en-GB" sz="4000" b="0" dirty="0"/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CE7D13C8-3FBA-930A-9E99-5F1A6616280C}"/>
              </a:ext>
            </a:extLst>
          </p:cNvPr>
          <p:cNvSpPr txBox="1">
            <a:spLocks/>
          </p:cNvSpPr>
          <p:nvPr/>
        </p:nvSpPr>
        <p:spPr>
          <a:xfrm>
            <a:off x="3610929" y="5511205"/>
            <a:ext cx="14281150" cy="773524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4000" dirty="0"/>
              <a:t>1 semestr (výjimečně i 2)</a:t>
            </a:r>
            <a:endParaRPr lang="en-GB" sz="4000" b="0" dirty="0"/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D093E599-D45E-249A-80D7-E222CC10B51F}"/>
              </a:ext>
            </a:extLst>
          </p:cNvPr>
          <p:cNvSpPr txBox="1">
            <a:spLocks/>
          </p:cNvSpPr>
          <p:nvPr/>
        </p:nvSpPr>
        <p:spPr>
          <a:xfrm>
            <a:off x="3610929" y="7606705"/>
            <a:ext cx="14281150" cy="773524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Roboto Medium" panose="02000000000000000000" pitchFamily="2" charset="0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4000" b="0" dirty="0"/>
              <a:t>Stipendium </a:t>
            </a:r>
            <a:r>
              <a:rPr lang="cs-CZ" sz="4000" dirty="0"/>
              <a:t>540</a:t>
            </a:r>
            <a:r>
              <a:rPr lang="cs-CZ" sz="4000" b="0" dirty="0"/>
              <a:t> </a:t>
            </a:r>
            <a:r>
              <a:rPr lang="cs-CZ" sz="4000" dirty="0"/>
              <a:t>€ </a:t>
            </a:r>
            <a:r>
              <a:rPr lang="cs-CZ" sz="4000" b="0" dirty="0"/>
              <a:t>až </a:t>
            </a:r>
            <a:r>
              <a:rPr lang="cs-CZ" sz="4000" dirty="0"/>
              <a:t>660 €/měsíčně</a:t>
            </a:r>
            <a:endParaRPr lang="en-GB" sz="4000" b="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5EB69DD-8A4D-0906-BCF5-1F02382C4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200" y="1615440"/>
            <a:ext cx="6019800" cy="529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77623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ZU_FAPPZ_prezentace_sablona  -  Jen pro čtení" id="{2770F35D-FCFE-47B2-86BA-96B66954D243}" vid="{FB2BB7C1-C7CE-4C56-9808-330208199A47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bdbf0fd-f281-4dc0-a62e-de3a0c0e2d61">
      <Terms xmlns="http://schemas.microsoft.com/office/infopath/2007/PartnerControls"/>
    </lcf76f155ced4ddcb4097134ff3c332f>
    <TaxCatchAll xmlns="24f1a15d-fb4f-4d23-8500-b42cd3aa9665" xsi:nil="true"/>
    <OdkazKeStazeni xmlns="8bdbf0fd-f281-4dc0-a62e-de3a0c0e2d6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CAB84634EA8074BA96FEF2B407EBD27" ma:contentTypeVersion="10" ma:contentTypeDescription="Vytvoří nový dokument" ma:contentTypeScope="" ma:versionID="975adb85e564a91df47951c96d005f85">
  <xsd:schema xmlns:xsd="http://www.w3.org/2001/XMLSchema" xmlns:xs="http://www.w3.org/2001/XMLSchema" xmlns:p="http://schemas.microsoft.com/office/2006/metadata/properties" xmlns:ns2="8bdbf0fd-f281-4dc0-a62e-de3a0c0e2d61" xmlns:ns3="24f1a15d-fb4f-4d23-8500-b42cd3aa9665" targetNamespace="http://schemas.microsoft.com/office/2006/metadata/properties" ma:root="true" ma:fieldsID="c65e3517418694eec9fb4e9a9fa1c1b8" ns2:_="" ns3:_="">
    <xsd:import namespace="8bdbf0fd-f281-4dc0-a62e-de3a0c0e2d61"/>
    <xsd:import namespace="24f1a15d-fb4f-4d23-8500-b42cd3aa966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OdkazKeStazeni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dbf0fd-f281-4dc0-a62e-de3a0c0e2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Značky obrázků" ma:readOnly="false" ma:fieldId="{5cf76f15-5ced-4ddc-b409-7134ff3c332f}" ma:taxonomyMulti="true" ma:sspId="6104055d-a7a1-4227-823d-893947fae5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OdkazKeStazeni" ma:index="17" nillable="true" ma:displayName="Název šablony" ma:format="Dropdown" ma:internalName="OdkazKeStazeni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f1a15d-fb4f-4d23-8500-b42cd3aa9665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044f72c9-ff5d-46ea-9fe3-6e733140eb68}" ma:internalName="TaxCatchAll" ma:showField="CatchAllData" ma:web="24f1a15d-fb4f-4d23-8500-b42cd3aa966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BE9857B-21CF-4A43-A76D-2E7061FC63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08A4491-A4FF-43D1-AF57-2033A8E3E99F}">
  <ds:schemaRefs>
    <ds:schemaRef ds:uri="http://purl.org/dc/terms/"/>
    <ds:schemaRef ds:uri="24f1a15d-fb4f-4d23-8500-b42cd3aa9665"/>
    <ds:schemaRef ds:uri="http://schemas.microsoft.com/office/2006/documentManagement/types"/>
    <ds:schemaRef ds:uri="8bdbf0fd-f281-4dc0-a62e-de3a0c0e2d61"/>
    <ds:schemaRef ds:uri="http://purl.org/dc/dcmitype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C2AF85A-BBB7-46B5-A312-0F065D8693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dbf0fd-f281-4dc0-a62e-de3a0c0e2d61"/>
    <ds:schemaRef ds:uri="24f1a15d-fb4f-4d23-8500-b42cd3aa96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CZU_FAPPZ_prezentace_sablona (2)</Template>
  <TotalTime>691</TotalTime>
  <Words>865</Words>
  <Application>Microsoft Office PowerPoint</Application>
  <PresentationFormat>Vlastní</PresentationFormat>
  <Paragraphs>168</Paragraphs>
  <Slides>30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6" baseType="lpstr">
      <vt:lpstr>Arial</vt:lpstr>
      <vt:lpstr>Calibri</vt:lpstr>
      <vt:lpstr>Roboto</vt:lpstr>
      <vt:lpstr>Roboto Medium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Portway Catherina (S-FAPPZ)</dc:creator>
  <cp:lastModifiedBy>Šuková Veronika</cp:lastModifiedBy>
  <cp:revision>42</cp:revision>
  <cp:lastPrinted>2022-10-31T10:17:02Z</cp:lastPrinted>
  <dcterms:created xsi:type="dcterms:W3CDTF">2022-10-31T04:54:19Z</dcterms:created>
  <dcterms:modified xsi:type="dcterms:W3CDTF">2025-10-24T07:17:22Z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0x0101004CAB84634EA8074BA96FEF2B407EBD27</vt:lpwstr>
  </property>
</Properties>
</file>