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19"/>
    <a:srgbClr val="F7A000"/>
    <a:srgbClr val="F04123"/>
    <a:srgbClr val="FFFFFF"/>
    <a:srgbClr val="73BE46"/>
    <a:srgbClr val="74B230"/>
    <a:srgbClr val="28642D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7377" autoAdjust="0"/>
  </p:normalViewPr>
  <p:slideViewPr>
    <p:cSldViewPr snapToGrid="0">
      <p:cViewPr varScale="1">
        <p:scale>
          <a:sx n="66" d="100"/>
          <a:sy n="66" d="100"/>
        </p:scale>
        <p:origin x="120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525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22.08.2023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22.08.2023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8111971A-F2ED-4F89-BCE8-EAB8C33D7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2EA13CCC-F80B-495C-B1A2-71E4F3B95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6FCFB0-58F2-41B9-BE76-94251C512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22/08/23</a:t>
            </a:fld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3F5122-1A9A-4DE1-B790-76F4500C9D09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460AD5-C1DB-425D-9042-0018BBB8EA1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50C4573-7281-4486-AE15-CF93D0AFD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32B6B012-2485-4904-A071-3E286A89F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6F90E351-F256-4CD4-9AA8-FC09FF52BE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26CE340-E670-4E65-A433-6267BB1BF5FE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E993FE-A3CA-4B1D-B960-1BF7FF72574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64F4BB0-2D4E-494F-9BF2-A1A46D3C53EB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121E362E-D31C-46E4-A97F-A1B770B1A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F96E294-8A27-45EC-9617-D328B85ED0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471E5D-1432-4DE8-B8DC-D52DDDF65BC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1EE7B2D-A70C-48FC-99C0-D1348E1438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9030EAFC-27C2-4D5A-9310-49A081F3B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56953-D514-40DA-BA3C-F402490A7D65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1F509FD-CFF1-43C7-BF2B-7F993E08566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69DEB39-C59C-492C-BF79-DA2629DF9C6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4" name="Zástupný symbol pro text 6">
            <a:extLst>
              <a:ext uri="{FF2B5EF4-FFF2-40B4-BE49-F238E27FC236}">
                <a16:creationId xmlns:a16="http://schemas.microsoft.com/office/drawing/2014/main" id="{E1ABB83D-8D4E-44B8-9AC4-EC5743837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54C6EB86-853E-478E-9C5C-D3B7EBCBB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12C706-C6AE-46D7-AE1A-8A80B9B11B9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DC0A7876-1EE8-4635-B55C-560A2B781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03BE5DF-550B-437A-ABE9-04272F244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0454A3-EBD2-4B5A-A765-F6247BD13B1F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1B49E1A-17DD-4037-B1F5-44C382F2C43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498FA4-8DBB-49BB-85B0-584146F9AEB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C6BD2949-C6E9-42DE-9438-96A070550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9AF48009-C955-4CB3-AB76-9652E739F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CB071AA-7DBC-4A28-983D-AEE9D7AA99F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6F71DDD0-A67C-4003-95FC-A24F9C2894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4D484EE-348F-44D6-9DAE-51165B715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792259-9535-48CF-BAC4-79B36112211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3197B4-91D3-4E9F-9514-354AFA2A8ABC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4401D4-2213-411C-8FC3-892DE3AB3884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09EC8A55-9236-43C2-89C0-011C2459C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D4155F7-69FF-47A2-811E-D084DF7BE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BFB7B64-961F-491A-B1BE-DAB5B1376C6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701890D9-F7B9-4C2B-B0E4-23D3CA908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3E7ED93-4EEA-4BBD-A9D6-2BB216CA3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1952FE-0BF7-47F4-AAE8-ED42B86C9188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BC9836-85A8-4356-AAF5-99C1DD308A5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75D9B2E-FF72-45AF-984C-D8A5215AD7C5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79EBC4D0-5394-49D4-A6DF-218DA824B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25135446-4567-4753-B5A6-6C90CB72D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30B46B-EF0D-4F03-8EA1-3D0AA2EADEC0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F7A000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F7A000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7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11290"/>
          <a:stretch/>
        </p:blipFill>
        <p:spPr>
          <a:xfrm>
            <a:off x="0" y="1"/>
            <a:ext cx="18288000" cy="10296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100BC4-4DA9-4844-84E4-6D3775F88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99"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rPr>
              <a:t>Děkuji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B3DF7-838A-4FFC-8A0E-18EF8054F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978B46-7738-414B-B6A8-3DB65F29768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1000">
                <a:srgbClr val="F7A000"/>
              </a:gs>
              <a:gs pos="50000">
                <a:srgbClr val="F04123"/>
              </a:gs>
              <a:gs pos="99000">
                <a:srgbClr val="F7A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69C21-6E7E-4C25-A457-536FBE32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75" y="7246778"/>
            <a:ext cx="10033849" cy="2624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9" b="7366"/>
          <a:stretch/>
        </p:blipFill>
        <p:spPr>
          <a:xfrm>
            <a:off x="0" y="0"/>
            <a:ext cx="18287998" cy="8028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8D8FE39-27CB-4D5C-B665-E6BB0130763A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4D5E4D-62FB-4B02-BF2D-A50A22A3BF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31072240-EB3B-40F4-8D2E-BA6E234EB6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867D0DD7-98B3-455C-9B3A-67D4FD3F6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5936D64-45DD-43C8-93DF-5779FC20F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22/08/23</a:t>
            </a:fld>
            <a:endParaRPr lang="en-US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BE82A2B-803E-4D6A-9425-FEC0132D6804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41739B8-AB8B-4A2D-BF4B-0D204FECF1F8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F31F7D-C775-4367-BA11-D7AC5352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7039"/>
          <a:stretch/>
        </p:blipFill>
        <p:spPr>
          <a:xfrm>
            <a:off x="1" y="0"/>
            <a:ext cx="18287998" cy="802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F63A08B7-436F-475E-B757-FD189FE0A7C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58B8F3C-4126-44AE-8564-EB16A15CB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B15649F-CB51-4C81-86D7-02BA5BA10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663B018-1419-4BAA-9DB4-ECC0064E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7FFA1-8A96-4185-96AA-FD9B877F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22/08/23</a:t>
            </a:fld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85B9B4-E7F9-4A15-9762-551524511194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95E810B-95ED-41BD-8C09-20AA9909D831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8" b="3055"/>
          <a:stretch/>
        </p:blipFill>
        <p:spPr>
          <a:xfrm>
            <a:off x="0" y="0"/>
            <a:ext cx="18287999" cy="806400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2516D3A-1E06-46E2-A9DD-396DD9D19645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A322BA9-9E77-4D23-894F-C07B3DF0A8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E626EFB4-2FB7-4B44-BF78-9C4CF1C6A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E80CACF6-6D3A-49FE-AC4E-BB2802DAA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98DA33-5498-4157-872C-65A48487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22/08/23</a:t>
            </a:fld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D5C3CB-DE74-4DBE-BB5C-F67B855BBB62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F7A000"/>
                </a:solidFill>
              </a:rPr>
              <a:t>af.czu.cz</a:t>
            </a:r>
            <a:endParaRPr lang="cs-CZ" sz="3600" dirty="0">
              <a:solidFill>
                <a:srgbClr val="F7A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E291F96-0E22-4DB1-A84E-728F7278D86F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CF10A8F8-974B-481C-9AA1-B8494B74B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0366E4-82CB-4B3D-8178-0B5B4B287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8" y="9193353"/>
            <a:ext cx="4129138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854A2B13-C15E-4F0A-9FB0-5948E1C4F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>
            <a:spLocks noChangeAspect="1"/>
          </p:cNvSpPr>
          <p:nvPr userDrawn="1"/>
        </p:nvSpPr>
        <p:spPr>
          <a:xfrm>
            <a:off x="1008000" y="1087344"/>
            <a:ext cx="16272000" cy="8103794"/>
          </a:xfrm>
          <a:prstGeom prst="rect">
            <a:avLst/>
          </a:prstGeom>
          <a:blipFill>
            <a:blip r:embed="rId2"/>
            <a:stretch>
              <a:fillRect l="-8894" t="-30184" r="-177" b="-30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648832-08A2-40B9-92D7-A7B6E5710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DFCC3B8F-55BB-4B3F-BF74-C5F40D7B5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FF5CD2C1-6170-460F-941F-66AD9DA8C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3D075D-4D71-4A2D-9095-5CF8B82D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" y="9193353"/>
            <a:ext cx="4129140" cy="1080000"/>
          </a:xfrm>
          <a:prstGeom prst="rect">
            <a:avLst/>
          </a:prstGeom>
        </p:spPr>
      </p:pic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11F4394-2415-419B-B732-71CE2B728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6" y="1087199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A1DA80BF-9A6F-47C0-9F3B-D6217948D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1F4A658F-9397-46D9-B46E-E9E8FED5D2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22702B-CA63-4EB5-A1C2-E939BC84014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59" r:id="rId5"/>
    <p:sldLayoutId id="2147483674" r:id="rId6"/>
    <p:sldLayoutId id="2147483684" r:id="rId7"/>
    <p:sldLayoutId id="2147483678" r:id="rId8"/>
    <p:sldLayoutId id="214748367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3" r:id="rId15"/>
    <p:sldLayoutId id="2147483691" r:id="rId16"/>
    <p:sldLayoutId id="2147483692" r:id="rId17"/>
    <p:sldLayoutId id="2147483690" r:id="rId18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34E7240-9D09-4AA4-9849-66152E83F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Jak pracovat </a:t>
            </a:r>
          </a:p>
          <a:p>
            <a:r>
              <a:rPr lang="cs-CZ" dirty="0"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s „Kontaktním centrem“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D73FC0-957A-4D53-9BC1-EC53DB505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22/08/23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8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A785A24-3EE6-D56B-2B0D-BB2EABA53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935810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Vaše žádosti jsou spravovány studijním oddělením, které je může předat na vyjádření / schválení další osobě. </a:t>
            </a:r>
          </a:p>
          <a:p>
            <a:r>
              <a:rPr lang="cs-CZ" dirty="0">
                <a:solidFill>
                  <a:schemeClr val="tx1"/>
                </a:solidFill>
              </a:rPr>
              <a:t>Po vyřízení žádosti přijde notifikace do e-mailu.</a:t>
            </a:r>
          </a:p>
        </p:txBody>
      </p:sp>
    </p:spTree>
    <p:extLst>
      <p:ext uri="{BB962C8B-B14F-4D97-AF65-F5344CB8AC3E}">
        <p14:creationId xmlns:p14="http://schemas.microsoft.com/office/powerpoint/2010/main" val="114245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1">
            <a:extLst>
              <a:ext uri="{FF2B5EF4-FFF2-40B4-BE49-F238E27FC236}">
                <a16:creationId xmlns:a16="http://schemas.microsoft.com/office/drawing/2014/main" id="{B0747903-BE4E-6B0B-23C0-978C136AB256}"/>
              </a:ext>
            </a:extLst>
          </p:cNvPr>
          <p:cNvSpPr txBox="1">
            <a:spLocks/>
          </p:cNvSpPr>
          <p:nvPr/>
        </p:nvSpPr>
        <p:spPr>
          <a:xfrm>
            <a:off x="1000125" y="3118326"/>
            <a:ext cx="16287750" cy="1935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V případě nejasností nebo jiných problémů kontaktujte: 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Ing. Zuzana Hejhalová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(hejhalovazuzana@af.czu.cz)</a:t>
            </a:r>
          </a:p>
        </p:txBody>
      </p:sp>
    </p:spTree>
    <p:extLst>
      <p:ext uri="{BB962C8B-B14F-4D97-AF65-F5344CB8AC3E}">
        <p14:creationId xmlns:p14="http://schemas.microsoft.com/office/powerpoint/2010/main" val="107319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C0AE05C-212F-F3F3-AE0B-169E09B27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2440866"/>
            <a:ext cx="16287750" cy="4986066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 případě, že potřebujete zažádat o potvrzení               o přerušení studia, uznat absolvované předměty           z jiného studia, zažádat o opakování ročníku či jiný druh požadavku na studijní oddělení, použijte prosím </a:t>
            </a:r>
            <a:r>
              <a:rPr lang="cs-CZ" i="1" u="sng" dirty="0">
                <a:solidFill>
                  <a:schemeClr val="tx1"/>
                </a:solidFill>
              </a:rPr>
              <a:t>„Kontaktní centrum“ </a:t>
            </a:r>
            <a:r>
              <a:rPr lang="cs-CZ" dirty="0">
                <a:solidFill>
                  <a:schemeClr val="tx1"/>
                </a:solidFill>
              </a:rPr>
              <a:t>– aplikaci, která je součástí Vašeho uživatelského účtu v Univerzitním informačním systému.</a:t>
            </a:r>
          </a:p>
        </p:txBody>
      </p:sp>
    </p:spTree>
    <p:extLst>
      <p:ext uri="{BB962C8B-B14F-4D97-AF65-F5344CB8AC3E}">
        <p14:creationId xmlns:p14="http://schemas.microsoft.com/office/powerpoint/2010/main" val="300778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596C367-E7F5-2FD0-910D-641030EE8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5085902" cy="1892451"/>
          </a:xfrm>
        </p:spPr>
        <p:txBody>
          <a:bodyPr>
            <a:normAutofit fontScale="92500"/>
          </a:bodyPr>
          <a:lstStyle/>
          <a:p>
            <a:r>
              <a:rPr lang="cs-CZ" dirty="0"/>
              <a:t>Kde najdu Kontaktní centrum v UIS?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58CFE3-6BFE-A717-6BD3-3519A067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6" y="3100549"/>
            <a:ext cx="8949642" cy="30662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6392B6-1AE1-93CA-5D6D-E79797CB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10" y="6331789"/>
            <a:ext cx="16801790" cy="291209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195B2E1-BDB8-F188-1FE3-8D0C19E673F9}"/>
              </a:ext>
            </a:extLst>
          </p:cNvPr>
          <p:cNvSpPr/>
          <p:nvPr/>
        </p:nvSpPr>
        <p:spPr>
          <a:xfrm>
            <a:off x="2018581" y="3885091"/>
            <a:ext cx="2656936" cy="554247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672FDEB-A2D8-1B2D-6A32-6DE78CAE5E84}"/>
              </a:ext>
            </a:extLst>
          </p:cNvPr>
          <p:cNvSpPr/>
          <p:nvPr/>
        </p:nvSpPr>
        <p:spPr>
          <a:xfrm>
            <a:off x="9273928" y="7300104"/>
            <a:ext cx="1446363" cy="1300431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13D4F2D-1068-1855-D2F6-3BA8B8822AD6}"/>
              </a:ext>
            </a:extLst>
          </p:cNvPr>
          <p:cNvCxnSpPr>
            <a:cxnSpLocks/>
          </p:cNvCxnSpPr>
          <p:nvPr/>
        </p:nvCxnSpPr>
        <p:spPr>
          <a:xfrm>
            <a:off x="7747321" y="5655407"/>
            <a:ext cx="1460207" cy="13527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9586B720-B201-DE45-ACB4-641F9736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486" y="3243532"/>
            <a:ext cx="6723748" cy="269144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29AF73F-8905-2B79-5BC9-B92A77D74F49}"/>
              </a:ext>
            </a:extLst>
          </p:cNvPr>
          <p:cNvSpPr txBox="1"/>
          <p:nvPr/>
        </p:nvSpPr>
        <p:spPr>
          <a:xfrm>
            <a:off x="9819082" y="3631175"/>
            <a:ext cx="9012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nebo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09E99FF-80E9-AC58-B2B0-DE394DCFB2D3}"/>
              </a:ext>
            </a:extLst>
          </p:cNvPr>
          <p:cNvSpPr/>
          <p:nvPr/>
        </p:nvSpPr>
        <p:spPr>
          <a:xfrm>
            <a:off x="12401896" y="3978687"/>
            <a:ext cx="2656936" cy="406015"/>
          </a:xfrm>
          <a:prstGeom prst="rect">
            <a:avLst/>
          </a:prstGeom>
          <a:solidFill>
            <a:schemeClr val="l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4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CC647A-8579-A72B-8E3C-D0E1E381D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5172166" cy="189245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Zvolte formulář, který potřebujete. V případě, že žádný formulář neodpovídá Vašemu požadavku, navolte Obecnou žádost.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B20F30-EC8E-7789-8241-0C19FEC9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2938"/>
            <a:ext cx="17588933" cy="40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4E614B3-9D23-09A8-7CF4-774E3A7BC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4361283" cy="189245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 otevření formuláře v něm naleznete instrukce: kdy mohu formulář použít, co vše je potřeba vyplnit, případně doložit.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EF4D33-D8CD-7607-F800-8F593252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7" y="2929842"/>
            <a:ext cx="16690187" cy="73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0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A0CC029-4FA4-3B3C-ABD3-A532774C3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Co se stane po odeslání?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DC11E7-13E6-AEF6-5E25-1CA8AB29B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Po podání žádosti sledujte v kontaktním centru vývoj Vašeho požadavku    –&gt; Moje podněty.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0771BE-42EA-E656-99DD-148049FF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14" y="4741231"/>
            <a:ext cx="16167230" cy="391968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D8E6D70-75D1-D5B1-C235-8D671C4D8A0A}"/>
              </a:ext>
            </a:extLst>
          </p:cNvPr>
          <p:cNvSpPr/>
          <p:nvPr/>
        </p:nvSpPr>
        <p:spPr>
          <a:xfrm>
            <a:off x="12034424" y="6934488"/>
            <a:ext cx="1069676" cy="8626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4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A9C47F-B9D8-6FD5-8888-003B49351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Dále můžete být požádáni o doplnění, vyjádření se k žádosti. Žádost může být zároveň opatřena komentářem.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text 1">
            <a:extLst>
              <a:ext uri="{FF2B5EF4-FFF2-40B4-BE49-F238E27FC236}">
                <a16:creationId xmlns:a16="http://schemas.microsoft.com/office/drawing/2014/main" id="{AB63CCFB-7D36-32F6-2FD6-20A923EB63AC}"/>
              </a:ext>
            </a:extLst>
          </p:cNvPr>
          <p:cNvSpPr txBox="1">
            <a:spLocks/>
          </p:cNvSpPr>
          <p:nvPr/>
        </p:nvSpPr>
        <p:spPr>
          <a:xfrm>
            <a:off x="1232400" y="11955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8100" b="1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Co se stane po odeslání?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54B994-58D1-4FF2-1C75-E69E6A30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4153717"/>
            <a:ext cx="6213829" cy="5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A9C47F-B9D8-6FD5-8888-003B49351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Po kliknutí na ikonku „Vyřídit“ je možné doplnit přílohy, případně vepsat text a potvrdit kliknutím na tlačítko "Uložit".</a:t>
            </a:r>
          </a:p>
          <a:p>
            <a:r>
              <a:rPr lang="cs-CZ" dirty="0"/>
              <a:t>Na komentář lze reagovat přímo přes ikonku „Komentáře“.</a:t>
            </a:r>
          </a:p>
          <a:p>
            <a:endParaRPr lang="cs-CZ" dirty="0"/>
          </a:p>
        </p:txBody>
      </p:sp>
      <p:sp>
        <p:nvSpPr>
          <p:cNvPr id="6" name="Zástupný text 1">
            <a:extLst>
              <a:ext uri="{FF2B5EF4-FFF2-40B4-BE49-F238E27FC236}">
                <a16:creationId xmlns:a16="http://schemas.microsoft.com/office/drawing/2014/main" id="{AB63CCFB-7D36-32F6-2FD6-20A923EB63AC}"/>
              </a:ext>
            </a:extLst>
          </p:cNvPr>
          <p:cNvSpPr txBox="1">
            <a:spLocks/>
          </p:cNvSpPr>
          <p:nvPr/>
        </p:nvSpPr>
        <p:spPr>
          <a:xfrm>
            <a:off x="1232400" y="11955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8100" b="1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Co se stane po odeslání?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D54B994-58D1-4FF2-1C75-E69E6A30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876800"/>
            <a:ext cx="5382260" cy="4442613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A58A13F-A017-FC6B-8E81-434BC61B6123}"/>
              </a:ext>
            </a:extLst>
          </p:cNvPr>
          <p:cNvSpPr/>
          <p:nvPr/>
        </p:nvSpPr>
        <p:spPr>
          <a:xfrm>
            <a:off x="1038862" y="4937739"/>
            <a:ext cx="1806180" cy="6245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38336ED-F16F-EE33-A3FA-C928225D204C}"/>
              </a:ext>
            </a:extLst>
          </p:cNvPr>
          <p:cNvCxnSpPr>
            <a:cxnSpLocks/>
          </p:cNvCxnSpPr>
          <p:nvPr/>
        </p:nvCxnSpPr>
        <p:spPr>
          <a:xfrm>
            <a:off x="5532441" y="5464353"/>
            <a:ext cx="2214880" cy="8439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98DE790-F089-64A7-51ED-2DD00D01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619" y="4912044"/>
            <a:ext cx="9006519" cy="51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A9C47F-B9D8-6FD5-8888-003B49351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709140" cy="773524"/>
          </a:xfrm>
        </p:spPr>
        <p:txBody>
          <a:bodyPr/>
          <a:lstStyle/>
          <a:p>
            <a:r>
              <a:rPr lang="cs-CZ" dirty="0"/>
              <a:t>Cesta je stejná: Moje studium – Portál studenta – ikonka Kontaktní centrum  a </a:t>
            </a:r>
            <a:r>
              <a:rPr lang="cs-CZ" dirty="0">
                <a:solidFill>
                  <a:srgbClr val="FF0000"/>
                </a:solidFill>
              </a:rPr>
              <a:t>Hledám řešení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text 1">
            <a:extLst>
              <a:ext uri="{FF2B5EF4-FFF2-40B4-BE49-F238E27FC236}">
                <a16:creationId xmlns:a16="http://schemas.microsoft.com/office/drawing/2014/main" id="{AB63CCFB-7D36-32F6-2FD6-20A923EB63AC}"/>
              </a:ext>
            </a:extLst>
          </p:cNvPr>
          <p:cNvSpPr txBox="1">
            <a:spLocks/>
          </p:cNvSpPr>
          <p:nvPr/>
        </p:nvSpPr>
        <p:spPr>
          <a:xfrm>
            <a:off x="1232400" y="11955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8100" b="1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Kde najdu nyní formuláře?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A55F2C-F4B1-AB3A-B87A-A8BCD7D6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470400"/>
            <a:ext cx="16349344" cy="402336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0A95B7A-4C7E-1DAB-351C-103E5B675FEF}"/>
              </a:ext>
            </a:extLst>
          </p:cNvPr>
          <p:cNvSpPr/>
          <p:nvPr/>
        </p:nvSpPr>
        <p:spPr>
          <a:xfrm>
            <a:off x="3396375" y="5578806"/>
            <a:ext cx="1806180" cy="6245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07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FAPPZ_prezentace_sablona" id="{AF5C4BDE-A191-48C8-9821-1A0E2BD1F5A4}" vid="{B86D973E-3C7B-4F96-9CB4-F3C204CCD22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1" ma:contentTypeDescription="Vytvoří nový dokument" ma:contentTypeScope="" ma:versionID="02eb0f0882b981d70efe520bd1a43e1d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f1378639c47a55150edee2506240f81f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FF9B4-BEFB-429E-8E6D-7F24FA489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8A4491-A4FF-43D1-AF57-2033A8E3E99F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24f1a15d-fb4f-4d23-8500-b42cd3aa9665"/>
    <ds:schemaRef ds:uri="8bdbf0fd-f281-4dc0-a62e-de3a0c0e2d6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BE9857B-21CF-4A43-A76D-2E7061FC63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CZU_FAPPZ_prezentace_sablona</Template>
  <TotalTime>16</TotalTime>
  <Words>261</Words>
  <Application>Microsoft Office PowerPoint</Application>
  <PresentationFormat>Vlastní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CZU-FAPPZ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Hejhalová Zuzana</dc:creator>
  <cp:lastModifiedBy>Rejdal Tomáš</cp:lastModifiedBy>
  <cp:revision>4</cp:revision>
  <cp:lastPrinted>2019-11-11T10:53:52Z</cp:lastPrinted>
  <dcterms:created xsi:type="dcterms:W3CDTF">2023-08-11T07:33:29Z</dcterms:created>
  <dcterms:modified xsi:type="dcterms:W3CDTF">2023-08-22T09:11:22Z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</Properties>
</file>